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2" r:id="rId1"/>
  </p:sldMasterIdLst>
  <p:notesMasterIdLst>
    <p:notesMasterId r:id="rId17"/>
  </p:notesMasterIdLst>
  <p:sldIdLst>
    <p:sldId id="256" r:id="rId2"/>
    <p:sldId id="257" r:id="rId3"/>
    <p:sldId id="258" r:id="rId4"/>
    <p:sldId id="259" r:id="rId5"/>
    <p:sldId id="275" r:id="rId6"/>
    <p:sldId id="260" r:id="rId7"/>
    <p:sldId id="265" r:id="rId8"/>
    <p:sldId id="261" r:id="rId9"/>
    <p:sldId id="276" r:id="rId10"/>
    <p:sldId id="262" r:id="rId11"/>
    <p:sldId id="278" r:id="rId12"/>
    <p:sldId id="268" r:id="rId13"/>
    <p:sldId id="273" r:id="rId14"/>
    <p:sldId id="274" r:id="rId15"/>
    <p:sldId id="27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E0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65" autoAdjust="0"/>
  </p:normalViewPr>
  <p:slideViewPr>
    <p:cSldViewPr snapToGrid="0">
      <p:cViewPr varScale="1">
        <p:scale>
          <a:sx n="102" d="100"/>
          <a:sy n="102" d="100"/>
        </p:scale>
        <p:origin x="91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760B9-A667-43DA-8F46-71DD2EBF6086}" type="datetimeFigureOut">
              <a:rPr lang="fr-FR" smtClean="0"/>
              <a:t>02/06/2023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F3316-A0F6-4E91-87B0-C5E42899B4D3}" type="slidenum">
              <a:rPr lang="fr-FR" smtClean="0"/>
              <a:t>‹N°›</a:t>
            </a:fld>
            <a:endParaRPr lang="fr-FR" dirty="0"/>
          </a:p>
        </p:txBody>
      </p:sp>
    </p:spTree>
    <p:extLst>
      <p:ext uri="{BB962C8B-B14F-4D97-AF65-F5344CB8AC3E}">
        <p14:creationId xmlns:p14="http://schemas.microsoft.com/office/powerpoint/2010/main" val="3272109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Operateur multi services :</a:t>
            </a:r>
          </a:p>
          <a:p>
            <a:pPr marL="171450" indent="-171450">
              <a:buFontTx/>
              <a:buChar char="-"/>
            </a:pPr>
            <a:r>
              <a:rPr lang="fr-FR" dirty="0"/>
              <a:t>150 0000 salariées dont</a:t>
            </a:r>
            <a:r>
              <a:rPr lang="fr-FR" baseline="0" dirty="0"/>
              <a:t> 90 000 en </a:t>
            </a:r>
            <a:r>
              <a:rPr lang="fr-FR" baseline="0" dirty="0" err="1"/>
              <a:t>france</a:t>
            </a:r>
            <a:endParaRPr lang="fr-FR" dirty="0"/>
          </a:p>
          <a:p>
            <a:pPr marL="171450" indent="-171450">
              <a:buFontTx/>
              <a:buChar char="-"/>
            </a:pPr>
            <a:r>
              <a:rPr lang="fr-FR" dirty="0"/>
              <a:t>Client 4G 65million</a:t>
            </a:r>
          </a:p>
          <a:p>
            <a:pPr marL="171450" indent="-171450">
              <a:buFontTx/>
              <a:buChar char="-"/>
            </a:pPr>
            <a:r>
              <a:rPr lang="fr-FR" dirty="0"/>
              <a:t>FAI</a:t>
            </a:r>
          </a:p>
          <a:p>
            <a:pPr marL="628650" lvl="1" indent="-171450">
              <a:buFontTx/>
              <a:buChar char="-"/>
            </a:pPr>
            <a:r>
              <a:rPr lang="fr-FR" dirty="0"/>
              <a:t>Particulier et entreprise </a:t>
            </a:r>
          </a:p>
          <a:p>
            <a:pPr marL="628650" lvl="1" indent="-171450">
              <a:buFontTx/>
              <a:buChar char="-"/>
            </a:pPr>
            <a:r>
              <a:rPr lang="fr-FR" dirty="0"/>
              <a:t>Technologies </a:t>
            </a:r>
          </a:p>
          <a:p>
            <a:pPr marL="1085850" lvl="2" indent="-171450">
              <a:buFontTx/>
              <a:buChar char="-"/>
            </a:pPr>
            <a:r>
              <a:rPr lang="fr-FR" dirty="0"/>
              <a:t>xDSL</a:t>
            </a:r>
          </a:p>
          <a:p>
            <a:pPr marL="1085850" lvl="2" indent="-171450">
              <a:buFontTx/>
              <a:buChar char="-"/>
            </a:pPr>
            <a:r>
              <a:rPr lang="fr-FR" dirty="0"/>
              <a:t>Fibre</a:t>
            </a:r>
          </a:p>
          <a:p>
            <a:pPr marL="1085850" lvl="2" indent="-171450">
              <a:buFontTx/>
              <a:buChar char="-"/>
            </a:pPr>
            <a:r>
              <a:rPr lang="fr-FR" dirty="0"/>
              <a:t>4G </a:t>
            </a:r>
          </a:p>
          <a:p>
            <a:pPr marL="171450" indent="-171450">
              <a:buFontTx/>
              <a:buChar char="-"/>
            </a:pPr>
            <a:r>
              <a:rPr lang="fr-FR" dirty="0"/>
              <a:t>Opérateur mobile</a:t>
            </a:r>
          </a:p>
          <a:p>
            <a:pPr marL="628650" lvl="1" indent="-171450">
              <a:buFontTx/>
              <a:buChar char="-"/>
            </a:pPr>
            <a:r>
              <a:rPr lang="fr-FR" dirty="0"/>
              <a:t>5G déployer en décembre 2020</a:t>
            </a:r>
          </a:p>
          <a:p>
            <a:pPr marL="628650" lvl="1" indent="-171450">
              <a:buFontTx/>
              <a:buChar char="-"/>
            </a:pPr>
            <a:r>
              <a:rPr lang="fr-FR" dirty="0"/>
              <a:t>Couverture de 99% de la population</a:t>
            </a:r>
          </a:p>
          <a:p>
            <a:pPr marL="628650" lvl="1" indent="-171450">
              <a:buFontTx/>
              <a:buChar char="-"/>
            </a:pPr>
            <a:r>
              <a:rPr lang="fr-FR" dirty="0"/>
              <a:t>Couverture de 88% du territoire</a:t>
            </a:r>
          </a:p>
          <a:p>
            <a:pPr marL="628650" lvl="1" indent="-171450">
              <a:buFontTx/>
              <a:buChar char="-"/>
            </a:pPr>
            <a:r>
              <a:rPr lang="fr-FR" dirty="0"/>
              <a:t>1</a:t>
            </a:r>
            <a:r>
              <a:rPr lang="fr-FR" baseline="30000" dirty="0"/>
              <a:t>er</a:t>
            </a:r>
            <a:r>
              <a:rPr lang="fr-FR" dirty="0"/>
              <a:t> réseau mobile en France depuis 9ans selon l’ARCEP</a:t>
            </a:r>
          </a:p>
          <a:p>
            <a:pPr marL="171450" indent="-171450">
              <a:buFontTx/>
              <a:buChar char="-"/>
            </a:pPr>
            <a:r>
              <a:rPr lang="fr-FR" dirty="0"/>
              <a:t>Bank </a:t>
            </a:r>
          </a:p>
          <a:p>
            <a:pPr marL="171450" indent="-171450">
              <a:buFontTx/>
              <a:buChar char="-"/>
            </a:pPr>
            <a:endParaRPr lang="fr-FR" dirty="0"/>
          </a:p>
          <a:p>
            <a:pPr marL="171450" indent="-171450">
              <a:buFontTx/>
              <a:buChar char="-"/>
            </a:pPr>
            <a:r>
              <a:rPr lang="fr-FR" dirty="0"/>
              <a:t>Leader </a:t>
            </a:r>
          </a:p>
          <a:p>
            <a:pPr marL="628650" lvl="1" indent="-171450">
              <a:buFontTx/>
              <a:buChar char="-"/>
            </a:pPr>
            <a:r>
              <a:rPr lang="fr-FR" dirty="0"/>
              <a:t>Habitation éligible a la fibre</a:t>
            </a:r>
          </a:p>
          <a:p>
            <a:pPr marL="628650" lvl="1" indent="-171450">
              <a:buFontTx/>
              <a:buChar char="-"/>
            </a:pPr>
            <a:r>
              <a:rPr lang="fr-FR" dirty="0"/>
              <a:t>65 million de client dans le monde</a:t>
            </a:r>
          </a:p>
          <a:p>
            <a:pPr marL="628650" lvl="1" indent="-171450">
              <a:buFontTx/>
              <a:buChar char="-"/>
            </a:pPr>
            <a:r>
              <a:rPr lang="fr-FR" dirty="0"/>
              <a:t>En moyenne 7000 brevet posséder chaque année selon statia.com</a:t>
            </a:r>
          </a:p>
          <a:p>
            <a:pPr marL="1085850" lvl="2" indent="-171450">
              <a:buFontTx/>
              <a:buChar char="-"/>
            </a:pPr>
            <a:r>
              <a:rPr lang="fr-FR" dirty="0"/>
              <a:t>https://fr.statista.com/statistiques/597320/orange-nombre-de-brevets/</a:t>
            </a:r>
          </a:p>
          <a:p>
            <a:pPr marL="628650" lvl="1" indent="-171450">
              <a:buFontTx/>
              <a:buChar char="-"/>
            </a:pPr>
            <a:endParaRPr lang="fr-FR" dirty="0"/>
          </a:p>
          <a:p>
            <a:pPr marL="628650" lvl="1" indent="-171450">
              <a:buFontTx/>
              <a:buChar char="-"/>
            </a:pPr>
            <a:endParaRPr lang="fr-FR" dirty="0"/>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002F3316-A0F6-4E91-87B0-C5E42899B4D3}" type="slidenum">
              <a:rPr lang="fr-FR" smtClean="0"/>
              <a:t>4</a:t>
            </a:fld>
            <a:endParaRPr lang="fr-FR" dirty="0"/>
          </a:p>
        </p:txBody>
      </p:sp>
    </p:spTree>
    <p:extLst>
      <p:ext uri="{BB962C8B-B14F-4D97-AF65-F5344CB8AC3E}">
        <p14:creationId xmlns:p14="http://schemas.microsoft.com/office/powerpoint/2010/main" val="118466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PPE 1 : Migration des postes en Windows 10</a:t>
            </a:r>
          </a:p>
          <a:p>
            <a:pPr lvl="1"/>
            <a:r>
              <a:rPr lang="fr-FR" dirty="0"/>
              <a:t>Windows 7 plus supporté par Microsoft depuis 14 Janvier 2020</a:t>
            </a:r>
          </a:p>
          <a:p>
            <a:pPr lvl="1"/>
            <a:r>
              <a:rPr lang="fr-FR" dirty="0"/>
              <a:t>Nouvelles fonctionnalités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dirty="0"/>
              <a:t>Plus de sécurité</a:t>
            </a:r>
          </a:p>
          <a:p>
            <a:pPr lvl="1"/>
            <a:endParaRPr lang="fr-FR" dirty="0"/>
          </a:p>
          <a:p>
            <a:pPr marL="0" indent="0">
              <a:buNone/>
            </a:pPr>
            <a:r>
              <a:rPr lang="fr-FR" dirty="0"/>
              <a:t>PPE 2 : Mise en place d’un contrôleur de domaine (Windows server 2016)</a:t>
            </a:r>
          </a:p>
          <a:p>
            <a:pPr lvl="1"/>
            <a:r>
              <a:rPr lang="fr-FR" dirty="0"/>
              <a:t>Gestion centraliser des comptes et sessions des utilisateurs</a:t>
            </a:r>
          </a:p>
          <a:p>
            <a:pPr lvl="1"/>
            <a:r>
              <a:rPr lang="fr-FR" dirty="0"/>
              <a:t>Mise en place de politique de restriction des utilisateurs</a:t>
            </a:r>
          </a:p>
          <a:p>
            <a:pPr lvl="1"/>
            <a:r>
              <a:rPr lang="fr-FR" dirty="0"/>
              <a:t>Mise en place de ressource communes</a:t>
            </a:r>
          </a:p>
          <a:p>
            <a:pPr lvl="1"/>
            <a:endParaRPr lang="fr-FR" dirty="0"/>
          </a:p>
          <a:p>
            <a:pPr marL="0" indent="0">
              <a:buNone/>
            </a:pPr>
            <a:r>
              <a:rPr lang="fr-FR" dirty="0"/>
              <a:t>PPE 3 : Mise en place d’une solution de supervision (Centreon)</a:t>
            </a:r>
          </a:p>
          <a:p>
            <a:pPr lvl="1"/>
            <a:r>
              <a:rPr lang="fr-FR" dirty="0"/>
              <a:t>Surveillance des serveurs et services</a:t>
            </a:r>
          </a:p>
          <a:p>
            <a:pPr lvl="1"/>
            <a:r>
              <a:rPr lang="fr-FR" dirty="0"/>
              <a:t>Alertes en cas d’interruption de services ou panne serveur</a:t>
            </a:r>
          </a:p>
          <a:p>
            <a:endParaRPr lang="fr-FR" dirty="0"/>
          </a:p>
          <a:p>
            <a:pPr marL="0" indent="0">
              <a:buNone/>
            </a:pPr>
            <a:r>
              <a:rPr lang="fr-FR" dirty="0"/>
              <a:t>PPE 4 : Mise en place d’un solution de gestion de parc informatique</a:t>
            </a:r>
          </a:p>
          <a:p>
            <a:pPr lvl="1"/>
            <a:r>
              <a:rPr lang="fr-FR" dirty="0"/>
              <a:t>Inventaire des équipements du parc</a:t>
            </a:r>
          </a:p>
          <a:p>
            <a:pPr lvl="1"/>
            <a:r>
              <a:rPr lang="fr-FR" dirty="0"/>
              <a:t>Solution de création et gestion des ticket d’incident ou demande</a:t>
            </a:r>
          </a:p>
          <a:p>
            <a:pPr lvl="1"/>
            <a:r>
              <a:rPr lang="fr-FR" dirty="0"/>
              <a:t>Suivit des incidents ou problèmes et leur résolutions</a:t>
            </a:r>
          </a:p>
          <a:p>
            <a:endParaRPr lang="fr-FR" dirty="0"/>
          </a:p>
        </p:txBody>
      </p:sp>
      <p:sp>
        <p:nvSpPr>
          <p:cNvPr id="4" name="Espace réservé du numéro de diapositive 3"/>
          <p:cNvSpPr>
            <a:spLocks noGrp="1"/>
          </p:cNvSpPr>
          <p:nvPr>
            <p:ph type="sldNum" sz="quarter" idx="5"/>
          </p:nvPr>
        </p:nvSpPr>
        <p:spPr/>
        <p:txBody>
          <a:bodyPr/>
          <a:lstStyle/>
          <a:p>
            <a:fld id="{002F3316-A0F6-4E91-87B0-C5E42899B4D3}" type="slidenum">
              <a:rPr lang="fr-FR" smtClean="0"/>
              <a:t>12</a:t>
            </a:fld>
            <a:endParaRPr lang="fr-FR" dirty="0"/>
          </a:p>
        </p:txBody>
      </p:sp>
    </p:spTree>
    <p:extLst>
      <p:ext uri="{BB962C8B-B14F-4D97-AF65-F5344CB8AC3E}">
        <p14:creationId xmlns:p14="http://schemas.microsoft.com/office/powerpoint/2010/main" val="3126257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5D68180-8702-4DD6-8475-B427FA235931}" type="datetime1">
              <a:rPr lang="fr-FR" smtClean="0"/>
              <a:t>02/06/2023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5367995D-5CF2-4C08-BF29-5501E9963EA9}" type="slidenum">
              <a:rPr lang="fr-FR" smtClean="0"/>
              <a:t>‹N°›</a:t>
            </a:fld>
            <a:endParaRPr lang="fr-F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72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388600C-C121-4DFA-A2B9-0882C0F78B91}" type="datetime1">
              <a:rPr lang="fr-FR" smtClean="0"/>
              <a:t>02/06/2023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5367995D-5CF2-4C08-BF29-5501E9963EA9}" type="slidenum">
              <a:rPr lang="fr-FR" smtClean="0"/>
              <a:t>‹N°›</a:t>
            </a:fld>
            <a:endParaRPr lang="fr-FR" dirty="0"/>
          </a:p>
        </p:txBody>
      </p:sp>
    </p:spTree>
    <p:extLst>
      <p:ext uri="{BB962C8B-B14F-4D97-AF65-F5344CB8AC3E}">
        <p14:creationId xmlns:p14="http://schemas.microsoft.com/office/powerpoint/2010/main" val="133636602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388600C-C121-4DFA-A2B9-0882C0F78B91}" type="datetime1">
              <a:rPr lang="fr-FR" smtClean="0"/>
              <a:t>02/06/2023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5367995D-5CF2-4C08-BF29-5501E9963EA9}" type="slidenum">
              <a:rPr lang="fr-FR" smtClean="0"/>
              <a:t>‹N°›</a:t>
            </a:fld>
            <a:endParaRPr lang="fr-FR" dirty="0"/>
          </a:p>
        </p:txBody>
      </p:sp>
    </p:spTree>
    <p:extLst>
      <p:ext uri="{BB962C8B-B14F-4D97-AF65-F5344CB8AC3E}">
        <p14:creationId xmlns:p14="http://schemas.microsoft.com/office/powerpoint/2010/main" val="199208537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388600C-C121-4DFA-A2B9-0882C0F78B91}" type="datetime1">
              <a:rPr lang="fr-FR" smtClean="0"/>
              <a:t>02/06/2023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5367995D-5CF2-4C08-BF29-5501E9963EA9}" type="slidenum">
              <a:rPr lang="fr-FR" smtClean="0"/>
              <a:t>‹N°›</a:t>
            </a:fld>
            <a:endParaRPr lang="fr-FR" dirty="0"/>
          </a:p>
        </p:txBody>
      </p:sp>
    </p:spTree>
    <p:extLst>
      <p:ext uri="{BB962C8B-B14F-4D97-AF65-F5344CB8AC3E}">
        <p14:creationId xmlns:p14="http://schemas.microsoft.com/office/powerpoint/2010/main" val="87124318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AF5C361-D2BB-4F2A-B099-D1E66ECE0D13}" type="datetime1">
              <a:rPr lang="fr-FR" smtClean="0"/>
              <a:t>02/06/2023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5367995D-5CF2-4C08-BF29-5501E9963EA9}" type="slidenum">
              <a:rPr lang="fr-FR" smtClean="0"/>
              <a:t>‹N°›</a:t>
            </a:fld>
            <a:endParaRPr lang="fr-F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831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388600C-C121-4DFA-A2B9-0882C0F78B91}" type="datetime1">
              <a:rPr lang="fr-FR" smtClean="0"/>
              <a:t>02/06/2023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5367995D-5CF2-4C08-BF29-5501E9963EA9}" type="slidenum">
              <a:rPr lang="fr-FR" smtClean="0"/>
              <a:t>‹N°›</a:t>
            </a:fld>
            <a:endParaRPr lang="fr-FR" dirty="0"/>
          </a:p>
        </p:txBody>
      </p:sp>
    </p:spTree>
    <p:extLst>
      <p:ext uri="{BB962C8B-B14F-4D97-AF65-F5344CB8AC3E}">
        <p14:creationId xmlns:p14="http://schemas.microsoft.com/office/powerpoint/2010/main" val="97180078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388600C-C121-4DFA-A2B9-0882C0F78B91}" type="datetime1">
              <a:rPr lang="fr-FR" smtClean="0"/>
              <a:t>02/06/2023</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5367995D-5CF2-4C08-BF29-5501E9963EA9}" type="slidenum">
              <a:rPr lang="fr-FR" smtClean="0"/>
              <a:t>‹N°›</a:t>
            </a:fld>
            <a:endParaRPr lang="fr-FR" dirty="0"/>
          </a:p>
        </p:txBody>
      </p:sp>
    </p:spTree>
    <p:extLst>
      <p:ext uri="{BB962C8B-B14F-4D97-AF65-F5344CB8AC3E}">
        <p14:creationId xmlns:p14="http://schemas.microsoft.com/office/powerpoint/2010/main" val="6241563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903176E-300F-484E-B6EC-D1AC3EE436A9}" type="datetime1">
              <a:rPr lang="fr-FR" smtClean="0"/>
              <a:t>02/06/2023</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5367995D-5CF2-4C08-BF29-5501E9963EA9}" type="slidenum">
              <a:rPr lang="fr-FR" smtClean="0"/>
              <a:t>‹N°›</a:t>
            </a:fld>
            <a:endParaRPr lang="fr-FR" dirty="0"/>
          </a:p>
        </p:txBody>
      </p:sp>
    </p:spTree>
    <p:extLst>
      <p:ext uri="{BB962C8B-B14F-4D97-AF65-F5344CB8AC3E}">
        <p14:creationId xmlns:p14="http://schemas.microsoft.com/office/powerpoint/2010/main" val="249608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2D5A0B-E033-415A-86AF-7CBEDF907A81}" type="datetime1">
              <a:rPr lang="fr-FR" smtClean="0"/>
              <a:t>02/06/2023</a:t>
            </a:fld>
            <a:endParaRPr lang="fr-FR"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FR" dirty="0"/>
          </a:p>
        </p:txBody>
      </p:sp>
      <p:sp>
        <p:nvSpPr>
          <p:cNvPr id="9" name="Slide Number Placeholder 8"/>
          <p:cNvSpPr>
            <a:spLocks noGrp="1"/>
          </p:cNvSpPr>
          <p:nvPr>
            <p:ph type="sldNum" sz="quarter" idx="12"/>
          </p:nvPr>
        </p:nvSpPr>
        <p:spPr/>
        <p:txBody>
          <a:bodyPr/>
          <a:lstStyle/>
          <a:p>
            <a:fld id="{5367995D-5CF2-4C08-BF29-5501E9963EA9}" type="slidenum">
              <a:rPr lang="fr-FR" smtClean="0"/>
              <a:t>‹N°›</a:t>
            </a:fld>
            <a:endParaRPr lang="fr-FR" dirty="0"/>
          </a:p>
        </p:txBody>
      </p:sp>
    </p:spTree>
    <p:extLst>
      <p:ext uri="{BB962C8B-B14F-4D97-AF65-F5344CB8AC3E}">
        <p14:creationId xmlns:p14="http://schemas.microsoft.com/office/powerpoint/2010/main" val="2748139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388600C-C121-4DFA-A2B9-0882C0F78B91}" type="datetime1">
              <a:rPr lang="fr-FR" smtClean="0"/>
              <a:t>02/06/2023</a:t>
            </a:fld>
            <a:endParaRPr lang="fr-FR"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fr-F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67995D-5CF2-4C08-BF29-5501E9963EA9}" type="slidenum">
              <a:rPr lang="fr-FR" smtClean="0"/>
              <a:t>‹N°›</a:t>
            </a:fld>
            <a:endParaRPr lang="fr-FR" dirty="0"/>
          </a:p>
        </p:txBody>
      </p:sp>
    </p:spTree>
    <p:extLst>
      <p:ext uri="{BB962C8B-B14F-4D97-AF65-F5344CB8AC3E}">
        <p14:creationId xmlns:p14="http://schemas.microsoft.com/office/powerpoint/2010/main" val="330011683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AFF135E-791B-4102-B6DF-FA5A12F4F4F0}" type="datetime1">
              <a:rPr lang="fr-FR" smtClean="0"/>
              <a:t>02/06/2023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5367995D-5CF2-4C08-BF29-5501E9963EA9}" type="slidenum">
              <a:rPr lang="fr-FR" smtClean="0"/>
              <a:t>‹N°›</a:t>
            </a:fld>
            <a:endParaRPr lang="fr-FR" dirty="0"/>
          </a:p>
        </p:txBody>
      </p:sp>
    </p:spTree>
    <p:extLst>
      <p:ext uri="{BB962C8B-B14F-4D97-AF65-F5344CB8AC3E}">
        <p14:creationId xmlns:p14="http://schemas.microsoft.com/office/powerpoint/2010/main" val="187480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388600C-C121-4DFA-A2B9-0882C0F78B91}" type="datetime1">
              <a:rPr lang="fr-FR" smtClean="0"/>
              <a:t>02/06/2023</a:t>
            </a:fld>
            <a:endParaRPr lang="fr-FR"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FR"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67995D-5CF2-4C08-BF29-5501E9963EA9}" type="slidenum">
              <a:rPr lang="fr-FR" smtClean="0"/>
              <a:t>‹N°›</a:t>
            </a:fld>
            <a:endParaRPr lang="fr-FR"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309203560,&quot;Placement&quot;:&quot;Footer&quot;,&quot;Top&quot;:523.8,&quot;Left&quot;:435.058655,&quot;SlideWidth&quot;:960,&quot;SlideHeight&quot;:540}">
            <a:extLst>
              <a:ext uri="{FF2B5EF4-FFF2-40B4-BE49-F238E27FC236}">
                <a16:creationId xmlns:a16="http://schemas.microsoft.com/office/drawing/2014/main" id="{B2596EA4-A882-4056-A143-FB077801DE69}"/>
              </a:ext>
            </a:extLst>
          </p:cNvPr>
          <p:cNvSpPr txBox="1"/>
          <p:nvPr userDrawn="1"/>
        </p:nvSpPr>
        <p:spPr>
          <a:xfrm>
            <a:off x="5525245" y="6652260"/>
            <a:ext cx="1141510" cy="205740"/>
          </a:xfrm>
          <a:prstGeom prst="rect">
            <a:avLst/>
          </a:prstGeom>
          <a:noFill/>
        </p:spPr>
        <p:txBody>
          <a:bodyPr vert="horz" wrap="square" lIns="0" tIns="0" rIns="0" bIns="0" rtlCol="0" anchor="ctr" anchorCtr="1">
            <a:spAutoFit/>
          </a:bodyPr>
          <a:lstStyle/>
          <a:p>
            <a:pPr algn="ctr">
              <a:spcBef>
                <a:spcPts val="0"/>
              </a:spcBef>
              <a:spcAft>
                <a:spcPts val="0"/>
              </a:spcAft>
            </a:pPr>
            <a:r>
              <a:rPr lang="fr-FR" sz="800">
                <a:solidFill>
                  <a:srgbClr val="ED7D31"/>
                </a:solidFill>
                <a:latin typeface="Helvetica 75 Bold" panose="020B0804020202020204" pitchFamily="34" charset="0"/>
              </a:rPr>
              <a:t>Orange Restricted</a:t>
            </a:r>
          </a:p>
        </p:txBody>
      </p:sp>
    </p:spTree>
    <p:extLst>
      <p:ext uri="{BB962C8B-B14F-4D97-AF65-F5344CB8AC3E}">
        <p14:creationId xmlns:p14="http://schemas.microsoft.com/office/powerpoint/2010/main" val="70108644"/>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uarezjeanremibtssio.wordpress.com/epreuve-e4-2/" TargetMode="External"/><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suarezjeanremibtssio.wordpress.com/contact-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suarezjeanremibtssio.wordpress.com/blog/"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suarezjeanremibtssio.wordpress.com/organisation/"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7B6179-37E6-4A17-944F-CB62385A2CFB}"/>
              </a:ext>
            </a:extLst>
          </p:cNvPr>
          <p:cNvSpPr>
            <a:spLocks noGrp="1"/>
          </p:cNvSpPr>
          <p:nvPr>
            <p:ph type="ctrTitle"/>
          </p:nvPr>
        </p:nvSpPr>
        <p:spPr>
          <a:xfrm>
            <a:off x="1097280" y="3242821"/>
            <a:ext cx="10058400" cy="1036948"/>
          </a:xfrm>
        </p:spPr>
        <p:txBody>
          <a:bodyPr>
            <a:normAutofit/>
          </a:bodyPr>
          <a:lstStyle/>
          <a:p>
            <a:pPr algn="ctr"/>
            <a:r>
              <a:rPr lang="fr-FR" sz="6000" b="1" dirty="0">
                <a:solidFill>
                  <a:schemeClr val="accent1">
                    <a:lumMod val="75000"/>
                  </a:schemeClr>
                </a:solidFill>
              </a:rPr>
              <a:t>Présentation orale : </a:t>
            </a:r>
            <a:r>
              <a:rPr lang="fr-FR" sz="6000" b="1" u="sng" dirty="0">
                <a:solidFill>
                  <a:schemeClr val="accent1"/>
                </a:solidFill>
              </a:rPr>
              <a:t>EPREUVE E4</a:t>
            </a:r>
            <a:endParaRPr lang="fr-FR" sz="6000" b="1" dirty="0">
              <a:solidFill>
                <a:schemeClr val="accent1"/>
              </a:solidFill>
            </a:endParaRPr>
          </a:p>
        </p:txBody>
      </p:sp>
      <p:sp>
        <p:nvSpPr>
          <p:cNvPr id="3" name="Sous-titre 2">
            <a:extLst>
              <a:ext uri="{FF2B5EF4-FFF2-40B4-BE49-F238E27FC236}">
                <a16:creationId xmlns:a16="http://schemas.microsoft.com/office/drawing/2014/main" id="{D434B2EC-E4CB-460B-8AF2-0CE12D4AB826}"/>
              </a:ext>
            </a:extLst>
          </p:cNvPr>
          <p:cNvSpPr>
            <a:spLocks noGrp="1"/>
          </p:cNvSpPr>
          <p:nvPr>
            <p:ph type="subTitle" idx="1"/>
          </p:nvPr>
        </p:nvSpPr>
        <p:spPr>
          <a:xfrm>
            <a:off x="4967588" y="5599839"/>
            <a:ext cx="2317784" cy="676452"/>
          </a:xfrm>
        </p:spPr>
        <p:txBody>
          <a:bodyPr>
            <a:noAutofit/>
          </a:bodyPr>
          <a:lstStyle/>
          <a:p>
            <a:pPr algn="ctr"/>
            <a:r>
              <a:rPr lang="fr-FR" sz="1600" b="1" dirty="0">
                <a:solidFill>
                  <a:schemeClr val="tx1"/>
                </a:solidFill>
                <a:latin typeface="+mn-lt"/>
              </a:rPr>
              <a:t>Jean-Rémi SUAREZ</a:t>
            </a:r>
          </a:p>
          <a:p>
            <a:pPr algn="ctr"/>
            <a:r>
              <a:rPr lang="fr-FR" sz="1600" b="1" dirty="0">
                <a:solidFill>
                  <a:schemeClr val="tx1"/>
                </a:solidFill>
                <a:latin typeface="+mn-lt"/>
              </a:rPr>
              <a:t>2023</a:t>
            </a:r>
          </a:p>
        </p:txBody>
      </p:sp>
      <p:pic>
        <p:nvPicPr>
          <p:cNvPr id="5" name="Image 4">
            <a:extLst>
              <a:ext uri="{FF2B5EF4-FFF2-40B4-BE49-F238E27FC236}">
                <a16:creationId xmlns:a16="http://schemas.microsoft.com/office/drawing/2014/main" id="{EC8592EC-50EA-4776-8440-70CDE1D01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873" y="222420"/>
            <a:ext cx="1918669" cy="1410221"/>
          </a:xfrm>
          <a:prstGeom prst="rect">
            <a:avLst/>
          </a:prstGeom>
        </p:spPr>
      </p:pic>
      <p:sp>
        <p:nvSpPr>
          <p:cNvPr id="13" name="ZoneTexte 12">
            <a:extLst>
              <a:ext uri="{FF2B5EF4-FFF2-40B4-BE49-F238E27FC236}">
                <a16:creationId xmlns:a16="http://schemas.microsoft.com/office/drawing/2014/main" id="{52631BA8-297E-41C8-8071-6BD799FC7E39}"/>
              </a:ext>
            </a:extLst>
          </p:cNvPr>
          <p:cNvSpPr txBox="1"/>
          <p:nvPr/>
        </p:nvSpPr>
        <p:spPr>
          <a:xfrm>
            <a:off x="3048740" y="581709"/>
            <a:ext cx="6094520" cy="646331"/>
          </a:xfrm>
          <a:prstGeom prst="rect">
            <a:avLst/>
          </a:prstGeom>
          <a:noFill/>
        </p:spPr>
        <p:txBody>
          <a:bodyPr wrap="square">
            <a:spAutoFit/>
          </a:bodyPr>
          <a:lstStyle/>
          <a:p>
            <a:pPr algn="ctr"/>
            <a:r>
              <a:rPr lang="fr-FR" sz="1800" b="1" dirty="0"/>
              <a:t>BTS Services Informatiques aux Organisations </a:t>
            </a:r>
          </a:p>
          <a:p>
            <a:pPr algn="ctr"/>
            <a:r>
              <a:rPr lang="fr-FR" sz="1800" b="1" dirty="0"/>
              <a:t>Solutions d’infrastructure, Systèmes et Réseaux</a:t>
            </a:r>
          </a:p>
        </p:txBody>
      </p:sp>
      <p:pic>
        <p:nvPicPr>
          <p:cNvPr id="7" name="Image 6">
            <a:extLst>
              <a:ext uri="{FF2B5EF4-FFF2-40B4-BE49-F238E27FC236}">
                <a16:creationId xmlns:a16="http://schemas.microsoft.com/office/drawing/2014/main" id="{06805918-1261-D383-CD3D-D81733916D8E}"/>
              </a:ext>
            </a:extLst>
          </p:cNvPr>
          <p:cNvPicPr>
            <a:picLocks noChangeAspect="1"/>
          </p:cNvPicPr>
          <p:nvPr/>
        </p:nvPicPr>
        <p:blipFill>
          <a:blip r:embed="rId3"/>
          <a:stretch>
            <a:fillRect/>
          </a:stretch>
        </p:blipFill>
        <p:spPr>
          <a:xfrm>
            <a:off x="9900458" y="143358"/>
            <a:ext cx="1645726" cy="1403475"/>
          </a:xfrm>
          <a:prstGeom prst="rect">
            <a:avLst/>
          </a:prstGeom>
        </p:spPr>
      </p:pic>
    </p:spTree>
    <p:extLst>
      <p:ext uri="{BB962C8B-B14F-4D97-AF65-F5344CB8AC3E}">
        <p14:creationId xmlns:p14="http://schemas.microsoft.com/office/powerpoint/2010/main" val="2085621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B5488C-190D-46F7-8486-15055ABAE937}"/>
              </a:ext>
            </a:extLst>
          </p:cNvPr>
          <p:cNvSpPr>
            <a:spLocks noGrp="1"/>
          </p:cNvSpPr>
          <p:nvPr>
            <p:ph type="title"/>
          </p:nvPr>
        </p:nvSpPr>
        <p:spPr/>
        <p:txBody>
          <a:bodyPr/>
          <a:lstStyle/>
          <a:p>
            <a:r>
              <a:rPr lang="fr-FR" b="1" dirty="0">
                <a:solidFill>
                  <a:schemeClr val="accent1">
                    <a:lumMod val="75000"/>
                  </a:schemeClr>
                </a:solidFill>
              </a:rPr>
              <a:t>Missions réalisées en organisation</a:t>
            </a:r>
          </a:p>
        </p:txBody>
      </p:sp>
      <p:sp>
        <p:nvSpPr>
          <p:cNvPr id="3" name="Espace réservé du contenu 2">
            <a:extLst>
              <a:ext uri="{FF2B5EF4-FFF2-40B4-BE49-F238E27FC236}">
                <a16:creationId xmlns:a16="http://schemas.microsoft.com/office/drawing/2014/main" id="{3AB5E9D0-8D0C-4ABA-9307-9CC609AF6BC3}"/>
              </a:ext>
            </a:extLst>
          </p:cNvPr>
          <p:cNvSpPr>
            <a:spLocks noGrp="1"/>
          </p:cNvSpPr>
          <p:nvPr>
            <p:ph idx="1"/>
          </p:nvPr>
        </p:nvSpPr>
        <p:spPr>
          <a:xfrm>
            <a:off x="1097281" y="1865376"/>
            <a:ext cx="2889504" cy="512064"/>
          </a:xfrm>
        </p:spPr>
        <p:txBody>
          <a:bodyPr/>
          <a:lstStyle/>
          <a:p>
            <a:pPr marL="0" indent="0">
              <a:buNone/>
            </a:pPr>
            <a:r>
              <a:rPr lang="fr-FR" b="1" u="sng" dirty="0"/>
              <a:t>Mission 4</a:t>
            </a:r>
            <a:r>
              <a:rPr lang="fr-FR" dirty="0"/>
              <a:t> : </a:t>
            </a:r>
            <a:r>
              <a:rPr lang="fr-FR" b="1" u="sng" dirty="0"/>
              <a:t>Espace services</a:t>
            </a:r>
          </a:p>
          <a:p>
            <a:pPr marL="0" indent="0">
              <a:buNone/>
            </a:pPr>
            <a:endParaRPr lang="fr-FR" dirty="0"/>
          </a:p>
          <a:p>
            <a:endParaRPr lang="fr-FR" dirty="0"/>
          </a:p>
        </p:txBody>
      </p:sp>
      <p:sp>
        <p:nvSpPr>
          <p:cNvPr id="4" name="Espace réservé du numéro de diapositive 3">
            <a:extLst>
              <a:ext uri="{FF2B5EF4-FFF2-40B4-BE49-F238E27FC236}">
                <a16:creationId xmlns:a16="http://schemas.microsoft.com/office/drawing/2014/main" id="{3FA4DE1C-7B5E-4601-9AF9-977A77529DAE}"/>
              </a:ext>
            </a:extLst>
          </p:cNvPr>
          <p:cNvSpPr>
            <a:spLocks noGrp="1"/>
          </p:cNvSpPr>
          <p:nvPr>
            <p:ph type="sldNum" sz="quarter" idx="12"/>
          </p:nvPr>
        </p:nvSpPr>
        <p:spPr/>
        <p:txBody>
          <a:bodyPr/>
          <a:lstStyle/>
          <a:p>
            <a:fld id="{5367995D-5CF2-4C08-BF29-5501E9963EA9}" type="slidenum">
              <a:rPr lang="fr-FR" smtClean="0"/>
              <a:t>10</a:t>
            </a:fld>
            <a:endParaRPr lang="fr-FR" dirty="0"/>
          </a:p>
        </p:txBody>
      </p:sp>
      <p:sp>
        <p:nvSpPr>
          <p:cNvPr id="5" name="Étoile : 5 branches 4">
            <a:extLst>
              <a:ext uri="{FF2B5EF4-FFF2-40B4-BE49-F238E27FC236}">
                <a16:creationId xmlns:a16="http://schemas.microsoft.com/office/drawing/2014/main" id="{F996CE3D-A4AC-466F-B0E5-6FC2D079D65F}"/>
              </a:ext>
            </a:extLst>
          </p:cNvPr>
          <p:cNvSpPr/>
          <p:nvPr/>
        </p:nvSpPr>
        <p:spPr>
          <a:xfrm>
            <a:off x="576072" y="1845734"/>
            <a:ext cx="384048" cy="348826"/>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DDE1BC39-2446-419D-A2D6-BC2E3B5BEA08}"/>
              </a:ext>
            </a:extLst>
          </p:cNvPr>
          <p:cNvSpPr txBox="1"/>
          <p:nvPr/>
        </p:nvSpPr>
        <p:spPr>
          <a:xfrm>
            <a:off x="-265176" y="2322576"/>
            <a:ext cx="4626864" cy="3139321"/>
          </a:xfrm>
          <a:prstGeom prst="rect">
            <a:avLst/>
          </a:prstGeom>
          <a:noFill/>
        </p:spPr>
        <p:txBody>
          <a:bodyPr wrap="square" rtlCol="0">
            <a:spAutoFit/>
          </a:bodyPr>
          <a:lstStyle/>
          <a:p>
            <a:endParaRPr lang="fr-FR" dirty="0"/>
          </a:p>
          <a:p>
            <a:pPr marL="914400" lvl="1" indent="-457200">
              <a:buFont typeface="Arial" panose="020B0604020202020204" pitchFamily="34" charset="0"/>
              <a:buChar char="•"/>
            </a:pPr>
            <a:r>
              <a:rPr lang="fr-FR" dirty="0"/>
              <a:t>Soutien à l’utilisateur</a:t>
            </a:r>
          </a:p>
          <a:p>
            <a:pPr marL="914400" lvl="1" indent="-457200">
              <a:buFont typeface="Arial" panose="020B0604020202020204" pitchFamily="34" charset="0"/>
              <a:buChar char="•"/>
            </a:pPr>
            <a:r>
              <a:rPr lang="fr-FR" dirty="0"/>
              <a:t>Livraison des postes</a:t>
            </a:r>
          </a:p>
          <a:p>
            <a:pPr marL="914400" lvl="1" indent="-457200">
              <a:buFont typeface="Arial" panose="020B0604020202020204" pitchFamily="34" charset="0"/>
              <a:buChar char="•"/>
            </a:pPr>
            <a:r>
              <a:rPr lang="fr-FR" dirty="0"/>
              <a:t>Nouvel arrivant</a:t>
            </a:r>
          </a:p>
          <a:p>
            <a:pPr marL="914400" lvl="1" indent="-457200">
              <a:buFont typeface="Arial" panose="020B0604020202020204" pitchFamily="34" charset="0"/>
              <a:buChar char="•"/>
            </a:pPr>
            <a:r>
              <a:rPr lang="fr-FR" dirty="0"/>
              <a:t>Prise de rendez-vous</a:t>
            </a:r>
          </a:p>
          <a:p>
            <a:pPr marL="914400" lvl="1" indent="-457200">
              <a:buFont typeface="Arial" panose="020B0604020202020204" pitchFamily="34" charset="0"/>
              <a:buChar char="•"/>
            </a:pPr>
            <a:r>
              <a:rPr lang="fr-FR" dirty="0"/>
              <a:t>Remise de matériels</a:t>
            </a:r>
          </a:p>
          <a:p>
            <a:pPr marL="914400" lvl="1" indent="-457200">
              <a:buFont typeface="Arial" panose="020B0604020202020204" pitchFamily="34" charset="0"/>
              <a:buChar char="•"/>
            </a:pPr>
            <a:r>
              <a:rPr lang="fr-FR" dirty="0"/>
              <a:t>Création de PKI</a:t>
            </a:r>
          </a:p>
          <a:p>
            <a:pPr marL="914400" lvl="1" indent="-457200">
              <a:buFont typeface="Arial" panose="020B0604020202020204" pitchFamily="34" charset="0"/>
              <a:buChar char="•"/>
            </a:pPr>
            <a:r>
              <a:rPr lang="fr-FR" dirty="0"/>
              <a:t>Déblocage de compte </a:t>
            </a:r>
          </a:p>
          <a:p>
            <a:pPr marL="914400" lvl="1" indent="-457200">
              <a:buFont typeface="Arial" panose="020B0604020202020204" pitchFamily="34" charset="0"/>
              <a:buChar char="•"/>
            </a:pPr>
            <a:r>
              <a:rPr lang="fr-FR" dirty="0"/>
              <a:t>Problème aléatoire…</a:t>
            </a:r>
          </a:p>
          <a:p>
            <a:pPr marL="914400" lvl="1" indent="-457200">
              <a:buFont typeface="Arial" panose="020B0604020202020204" pitchFamily="34" charset="0"/>
              <a:buChar char="•"/>
            </a:pPr>
            <a:endParaRPr lang="fr-FR" dirty="0"/>
          </a:p>
          <a:p>
            <a:endParaRPr lang="fr-FR" dirty="0"/>
          </a:p>
        </p:txBody>
      </p:sp>
      <p:pic>
        <p:nvPicPr>
          <p:cNvPr id="8" name="Image 7">
            <a:extLst>
              <a:ext uri="{FF2B5EF4-FFF2-40B4-BE49-F238E27FC236}">
                <a16:creationId xmlns:a16="http://schemas.microsoft.com/office/drawing/2014/main" id="{88F0423B-D1C5-4A61-A357-68FDCB947832}"/>
              </a:ext>
            </a:extLst>
          </p:cNvPr>
          <p:cNvPicPr>
            <a:picLocks noChangeAspect="1"/>
          </p:cNvPicPr>
          <p:nvPr/>
        </p:nvPicPr>
        <p:blipFill>
          <a:blip r:embed="rId2"/>
          <a:stretch>
            <a:fillRect/>
          </a:stretch>
        </p:blipFill>
        <p:spPr>
          <a:xfrm>
            <a:off x="5942017" y="2197208"/>
            <a:ext cx="5615999" cy="3809039"/>
          </a:xfrm>
          <a:prstGeom prst="rect">
            <a:avLst/>
          </a:prstGeom>
        </p:spPr>
      </p:pic>
    </p:spTree>
    <p:extLst>
      <p:ext uri="{BB962C8B-B14F-4D97-AF65-F5344CB8AC3E}">
        <p14:creationId xmlns:p14="http://schemas.microsoft.com/office/powerpoint/2010/main" val="3493681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EF3536F-FAFB-4A36-8DD7-AD77B67FFADB}"/>
              </a:ext>
            </a:extLst>
          </p:cNvPr>
          <p:cNvSpPr>
            <a:spLocks noGrp="1"/>
          </p:cNvSpPr>
          <p:nvPr>
            <p:ph type="sldNum" sz="quarter" idx="12"/>
          </p:nvPr>
        </p:nvSpPr>
        <p:spPr/>
        <p:txBody>
          <a:bodyPr/>
          <a:lstStyle/>
          <a:p>
            <a:fld id="{5367995D-5CF2-4C08-BF29-5501E9963EA9}" type="slidenum">
              <a:rPr lang="fr-FR" smtClean="0"/>
              <a:t>11</a:t>
            </a:fld>
            <a:endParaRPr lang="fr-FR" dirty="0"/>
          </a:p>
        </p:txBody>
      </p:sp>
      <p:pic>
        <p:nvPicPr>
          <p:cNvPr id="7" name="Image 6">
            <a:extLst>
              <a:ext uri="{FF2B5EF4-FFF2-40B4-BE49-F238E27FC236}">
                <a16:creationId xmlns:a16="http://schemas.microsoft.com/office/drawing/2014/main" id="{D75D95DB-B14A-4BB6-A586-30EBE7AE3E8E}"/>
              </a:ext>
            </a:extLst>
          </p:cNvPr>
          <p:cNvPicPr>
            <a:picLocks noChangeAspect="1"/>
          </p:cNvPicPr>
          <p:nvPr/>
        </p:nvPicPr>
        <p:blipFill rotWithShape="1">
          <a:blip r:embed="rId2"/>
          <a:srcRect l="6398" r="6185"/>
          <a:stretch/>
        </p:blipFill>
        <p:spPr>
          <a:xfrm>
            <a:off x="191285" y="274178"/>
            <a:ext cx="11809429" cy="5959943"/>
          </a:xfrm>
          <a:prstGeom prst="rect">
            <a:avLst/>
          </a:prstGeom>
        </p:spPr>
      </p:pic>
    </p:spTree>
    <p:extLst>
      <p:ext uri="{BB962C8B-B14F-4D97-AF65-F5344CB8AC3E}">
        <p14:creationId xmlns:p14="http://schemas.microsoft.com/office/powerpoint/2010/main" val="4006776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B5488C-190D-46F7-8486-15055ABAE937}"/>
              </a:ext>
            </a:extLst>
          </p:cNvPr>
          <p:cNvSpPr>
            <a:spLocks noGrp="1"/>
          </p:cNvSpPr>
          <p:nvPr>
            <p:ph type="title"/>
          </p:nvPr>
        </p:nvSpPr>
        <p:spPr/>
        <p:txBody>
          <a:bodyPr/>
          <a:lstStyle/>
          <a:p>
            <a:r>
              <a:rPr lang="fr-FR" b="1" dirty="0">
                <a:solidFill>
                  <a:schemeClr val="accent1">
                    <a:lumMod val="75000"/>
                  </a:schemeClr>
                </a:solidFill>
              </a:rPr>
              <a:t>Projets Personnalisés encadrés (PPE)</a:t>
            </a:r>
          </a:p>
        </p:txBody>
      </p:sp>
      <p:sp>
        <p:nvSpPr>
          <p:cNvPr id="3" name="Espace réservé du contenu 2">
            <a:extLst>
              <a:ext uri="{FF2B5EF4-FFF2-40B4-BE49-F238E27FC236}">
                <a16:creationId xmlns:a16="http://schemas.microsoft.com/office/drawing/2014/main" id="{3AB5E9D0-8D0C-4ABA-9307-9CC609AF6BC3}"/>
              </a:ext>
            </a:extLst>
          </p:cNvPr>
          <p:cNvSpPr>
            <a:spLocks noGrp="1"/>
          </p:cNvSpPr>
          <p:nvPr>
            <p:ph idx="1"/>
          </p:nvPr>
        </p:nvSpPr>
        <p:spPr>
          <a:xfrm>
            <a:off x="852532" y="2010448"/>
            <a:ext cx="9613861" cy="4321103"/>
          </a:xfrm>
        </p:spPr>
        <p:txBody>
          <a:bodyPr>
            <a:normAutofit/>
          </a:bodyPr>
          <a:lstStyle/>
          <a:p>
            <a:r>
              <a:rPr lang="fr-FR" b="1" u="sng" dirty="0"/>
              <a:t>PPE 1</a:t>
            </a:r>
            <a:r>
              <a:rPr lang="fr-FR" dirty="0"/>
              <a:t> : Projet P50067 (remplacement de PC)</a:t>
            </a:r>
          </a:p>
          <a:p>
            <a:r>
              <a:rPr lang="fr-FR" b="1" u="sng" dirty="0"/>
              <a:t>PPE 2</a:t>
            </a:r>
            <a:r>
              <a:rPr lang="fr-FR" dirty="0"/>
              <a:t> : Mise en place d’un contrôleur de domaine (Active Directory)</a:t>
            </a:r>
          </a:p>
          <a:p>
            <a:r>
              <a:rPr lang="fr-FR" b="1" u="sng" dirty="0"/>
              <a:t>PPE 3</a:t>
            </a:r>
            <a:r>
              <a:rPr lang="fr-FR" dirty="0"/>
              <a:t> : </a:t>
            </a:r>
            <a:r>
              <a:rPr lang="fr-FR"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Mise en place d’une solution de gestion de parc informatique (GLPI)</a:t>
            </a:r>
          </a:p>
          <a:p>
            <a:r>
              <a:rPr lang="fr-FR" b="1" u="sng" dirty="0"/>
              <a:t>PPE 4</a:t>
            </a:r>
            <a:r>
              <a:rPr lang="fr-FR" b="1" dirty="0"/>
              <a:t> </a:t>
            </a:r>
            <a:r>
              <a:rPr lang="fr-FR" dirty="0"/>
              <a:t>: Solution de supervision (</a:t>
            </a:r>
            <a:r>
              <a:rPr lang="fr-FR" dirty="0" err="1"/>
              <a:t>centreon</a:t>
            </a:r>
            <a:r>
              <a:rPr lang="fr-FR" dirty="0"/>
              <a:t>)</a:t>
            </a:r>
          </a:p>
          <a:p>
            <a:endParaRPr lang="fr-FR" dirty="0"/>
          </a:p>
          <a:p>
            <a:r>
              <a:rPr lang="fr-FR" dirty="0">
                <a:hlinkClick r:id="rId3"/>
              </a:rPr>
              <a:t>EPREUVE E4 – BTS SIO SISR (wordpress.com)</a:t>
            </a:r>
            <a:endParaRPr lang="fr-FR"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11" name="Espace réservé du numéro de diapositive 10">
            <a:extLst>
              <a:ext uri="{FF2B5EF4-FFF2-40B4-BE49-F238E27FC236}">
                <a16:creationId xmlns:a16="http://schemas.microsoft.com/office/drawing/2014/main" id="{F64F278C-22E7-49D3-8567-19DEE19B1034}"/>
              </a:ext>
            </a:extLst>
          </p:cNvPr>
          <p:cNvSpPr>
            <a:spLocks noGrp="1"/>
          </p:cNvSpPr>
          <p:nvPr>
            <p:ph type="sldNum" sz="quarter" idx="12"/>
          </p:nvPr>
        </p:nvSpPr>
        <p:spPr/>
        <p:txBody>
          <a:bodyPr/>
          <a:lstStyle/>
          <a:p>
            <a:fld id="{5367995D-5CF2-4C08-BF29-5501E9963EA9}" type="slidenum">
              <a:rPr lang="fr-FR" smtClean="0"/>
              <a:t>12</a:t>
            </a:fld>
            <a:endParaRPr lang="fr-FR" dirty="0"/>
          </a:p>
        </p:txBody>
      </p:sp>
      <p:sp>
        <p:nvSpPr>
          <p:cNvPr id="6" name="Ellipse 5">
            <a:extLst>
              <a:ext uri="{FF2B5EF4-FFF2-40B4-BE49-F238E27FC236}">
                <a16:creationId xmlns:a16="http://schemas.microsoft.com/office/drawing/2014/main" id="{E3053C03-1042-40F5-AD39-8869BBC4CCFA}"/>
              </a:ext>
            </a:extLst>
          </p:cNvPr>
          <p:cNvSpPr/>
          <p:nvPr/>
        </p:nvSpPr>
        <p:spPr>
          <a:xfrm>
            <a:off x="375984" y="1125543"/>
            <a:ext cx="470263" cy="46538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4</a:t>
            </a:r>
          </a:p>
        </p:txBody>
      </p:sp>
      <p:pic>
        <p:nvPicPr>
          <p:cNvPr id="5" name="Image 4">
            <a:extLst>
              <a:ext uri="{FF2B5EF4-FFF2-40B4-BE49-F238E27FC236}">
                <a16:creationId xmlns:a16="http://schemas.microsoft.com/office/drawing/2014/main" id="{5D03C14D-0B54-4510-9ED5-07DE1C1ABC3E}"/>
              </a:ext>
            </a:extLst>
          </p:cNvPr>
          <p:cNvPicPr>
            <a:picLocks noChangeAspect="1"/>
          </p:cNvPicPr>
          <p:nvPr/>
        </p:nvPicPr>
        <p:blipFill>
          <a:blip r:embed="rId4"/>
          <a:stretch>
            <a:fillRect/>
          </a:stretch>
        </p:blipFill>
        <p:spPr>
          <a:xfrm>
            <a:off x="8800336" y="2460396"/>
            <a:ext cx="3332114" cy="2160308"/>
          </a:xfrm>
          <a:prstGeom prst="rect">
            <a:avLst/>
          </a:prstGeom>
        </p:spPr>
      </p:pic>
      <p:pic>
        <p:nvPicPr>
          <p:cNvPr id="7" name="Image 6">
            <a:extLst>
              <a:ext uri="{FF2B5EF4-FFF2-40B4-BE49-F238E27FC236}">
                <a16:creationId xmlns:a16="http://schemas.microsoft.com/office/drawing/2014/main" id="{0F5C9CDA-04A4-4ED3-BE93-62F0953D25A0}"/>
              </a:ext>
            </a:extLst>
          </p:cNvPr>
          <p:cNvPicPr>
            <a:picLocks noChangeAspect="1"/>
          </p:cNvPicPr>
          <p:nvPr/>
        </p:nvPicPr>
        <p:blipFill>
          <a:blip r:embed="rId5"/>
          <a:stretch>
            <a:fillRect/>
          </a:stretch>
        </p:blipFill>
        <p:spPr>
          <a:xfrm>
            <a:off x="245790" y="4956898"/>
            <a:ext cx="3992488" cy="1306070"/>
          </a:xfrm>
          <a:prstGeom prst="rect">
            <a:avLst/>
          </a:prstGeom>
        </p:spPr>
      </p:pic>
      <p:pic>
        <p:nvPicPr>
          <p:cNvPr id="8" name="Image 7">
            <a:extLst>
              <a:ext uri="{FF2B5EF4-FFF2-40B4-BE49-F238E27FC236}">
                <a16:creationId xmlns:a16="http://schemas.microsoft.com/office/drawing/2014/main" id="{AC1F85FD-F90F-4FA7-8002-FDCF9F39D464}"/>
              </a:ext>
            </a:extLst>
          </p:cNvPr>
          <p:cNvPicPr>
            <a:picLocks noChangeAspect="1"/>
          </p:cNvPicPr>
          <p:nvPr/>
        </p:nvPicPr>
        <p:blipFill>
          <a:blip r:embed="rId6"/>
          <a:stretch>
            <a:fillRect/>
          </a:stretch>
        </p:blipFill>
        <p:spPr>
          <a:xfrm>
            <a:off x="4397805" y="5074115"/>
            <a:ext cx="4485531" cy="932257"/>
          </a:xfrm>
          <a:prstGeom prst="rect">
            <a:avLst/>
          </a:prstGeom>
        </p:spPr>
      </p:pic>
      <p:pic>
        <p:nvPicPr>
          <p:cNvPr id="1028" name="Picture 4" descr="Accueil - GLPI Project">
            <a:extLst>
              <a:ext uri="{FF2B5EF4-FFF2-40B4-BE49-F238E27FC236}">
                <a16:creationId xmlns:a16="http://schemas.microsoft.com/office/drawing/2014/main" id="{441EFE31-785A-2137-57B4-5A295E1C46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853" y="5010621"/>
            <a:ext cx="2488957" cy="105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406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B329D8-8008-40D8-BBDC-3A63AA986FEE}"/>
              </a:ext>
            </a:extLst>
          </p:cNvPr>
          <p:cNvSpPr>
            <a:spLocks noGrp="1"/>
          </p:cNvSpPr>
          <p:nvPr>
            <p:ph type="title"/>
          </p:nvPr>
        </p:nvSpPr>
        <p:spPr>
          <a:xfrm>
            <a:off x="1097280" y="316136"/>
            <a:ext cx="10058400" cy="1450757"/>
          </a:xfrm>
        </p:spPr>
        <p:txBody>
          <a:bodyPr/>
          <a:lstStyle/>
          <a:p>
            <a:r>
              <a:rPr lang="fr-FR" b="1" dirty="0">
                <a:solidFill>
                  <a:schemeClr val="accent1">
                    <a:lumMod val="75000"/>
                  </a:schemeClr>
                </a:solidFill>
              </a:rPr>
              <a:t>Veille technologique : </a:t>
            </a:r>
            <a:r>
              <a:rPr lang="fr-FR" b="1" dirty="0">
                <a:solidFill>
                  <a:schemeClr val="accent1"/>
                </a:solidFill>
              </a:rPr>
              <a:t>Réalité Virtuelle</a:t>
            </a:r>
          </a:p>
        </p:txBody>
      </p:sp>
      <p:sp>
        <p:nvSpPr>
          <p:cNvPr id="5" name="Espace réservé du numéro de diapositive 4">
            <a:extLst>
              <a:ext uri="{FF2B5EF4-FFF2-40B4-BE49-F238E27FC236}">
                <a16:creationId xmlns:a16="http://schemas.microsoft.com/office/drawing/2014/main" id="{A313DEF5-B826-4F3E-9D60-3F111B340812}"/>
              </a:ext>
            </a:extLst>
          </p:cNvPr>
          <p:cNvSpPr>
            <a:spLocks noGrp="1"/>
          </p:cNvSpPr>
          <p:nvPr>
            <p:ph type="sldNum" sz="quarter" idx="12"/>
          </p:nvPr>
        </p:nvSpPr>
        <p:spPr/>
        <p:txBody>
          <a:bodyPr/>
          <a:lstStyle/>
          <a:p>
            <a:fld id="{5367995D-5CF2-4C08-BF29-5501E9963EA9}" type="slidenum">
              <a:rPr lang="fr-FR" smtClean="0"/>
              <a:t>13</a:t>
            </a:fld>
            <a:endParaRPr lang="fr-FR" dirty="0"/>
          </a:p>
        </p:txBody>
      </p:sp>
      <p:sp>
        <p:nvSpPr>
          <p:cNvPr id="8" name="Ellipse 7">
            <a:extLst>
              <a:ext uri="{FF2B5EF4-FFF2-40B4-BE49-F238E27FC236}">
                <a16:creationId xmlns:a16="http://schemas.microsoft.com/office/drawing/2014/main" id="{B53A32EC-DD26-461A-8709-00332F8F249E}"/>
              </a:ext>
            </a:extLst>
          </p:cNvPr>
          <p:cNvSpPr/>
          <p:nvPr/>
        </p:nvSpPr>
        <p:spPr>
          <a:xfrm>
            <a:off x="378989" y="1130533"/>
            <a:ext cx="470263" cy="465387"/>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4" name="ZoneTexte 3">
            <a:extLst>
              <a:ext uri="{FF2B5EF4-FFF2-40B4-BE49-F238E27FC236}">
                <a16:creationId xmlns:a16="http://schemas.microsoft.com/office/drawing/2014/main" id="{EAB1E6B9-C680-424A-B26F-2D6282B4CF13}"/>
              </a:ext>
            </a:extLst>
          </p:cNvPr>
          <p:cNvSpPr txBox="1"/>
          <p:nvPr/>
        </p:nvSpPr>
        <p:spPr>
          <a:xfrm>
            <a:off x="688997" y="1935667"/>
            <a:ext cx="8669652" cy="2185214"/>
          </a:xfrm>
          <a:prstGeom prst="rect">
            <a:avLst/>
          </a:prstGeom>
          <a:noFill/>
        </p:spPr>
        <p:txBody>
          <a:bodyPr wrap="square" rtlCol="0">
            <a:spAutoFit/>
          </a:bodyPr>
          <a:lstStyle/>
          <a:p>
            <a:r>
              <a:rPr lang="fr-FR" sz="2800" dirty="0">
                <a:solidFill>
                  <a:schemeClr val="accent1"/>
                </a:solidFill>
              </a:rPr>
              <a:t>Qu’est-ce que la réalité virtuelle ?</a:t>
            </a:r>
          </a:p>
          <a:p>
            <a:r>
              <a:rPr lang="fr-FR" b="1" dirty="0"/>
              <a:t>La réalité virtuelle (VR) est un ensemble de programmes et d’équipements qui permettent aux utilisateurs de pénétrer des univers copiés ou créés et reproduits sur écran afin d’éprouver des sensations visuelles, auditives et haptiques.</a:t>
            </a:r>
          </a:p>
          <a:p>
            <a:endParaRPr lang="fr-FR" dirty="0"/>
          </a:p>
          <a:p>
            <a:endParaRPr lang="fr-FR" dirty="0"/>
          </a:p>
          <a:p>
            <a:endParaRPr lang="fr-FR" dirty="0"/>
          </a:p>
        </p:txBody>
      </p:sp>
      <p:pic>
        <p:nvPicPr>
          <p:cNvPr id="6" name="Image 5">
            <a:extLst>
              <a:ext uri="{FF2B5EF4-FFF2-40B4-BE49-F238E27FC236}">
                <a16:creationId xmlns:a16="http://schemas.microsoft.com/office/drawing/2014/main" id="{A5C79C4D-53FB-48BA-87DD-2B54C2777730}"/>
              </a:ext>
            </a:extLst>
          </p:cNvPr>
          <p:cNvPicPr>
            <a:picLocks noChangeAspect="1"/>
          </p:cNvPicPr>
          <p:nvPr/>
        </p:nvPicPr>
        <p:blipFill>
          <a:blip r:embed="rId2"/>
          <a:stretch>
            <a:fillRect/>
          </a:stretch>
        </p:blipFill>
        <p:spPr>
          <a:xfrm>
            <a:off x="6014301" y="3429000"/>
            <a:ext cx="5554690" cy="2663206"/>
          </a:xfrm>
          <a:prstGeom prst="rect">
            <a:avLst/>
          </a:prstGeom>
        </p:spPr>
      </p:pic>
      <p:sp>
        <p:nvSpPr>
          <p:cNvPr id="10" name="ZoneTexte 9">
            <a:extLst>
              <a:ext uri="{FF2B5EF4-FFF2-40B4-BE49-F238E27FC236}">
                <a16:creationId xmlns:a16="http://schemas.microsoft.com/office/drawing/2014/main" id="{085F5B4E-D466-683C-8838-98686BC23DCA}"/>
              </a:ext>
            </a:extLst>
          </p:cNvPr>
          <p:cNvSpPr txBox="1"/>
          <p:nvPr/>
        </p:nvSpPr>
        <p:spPr>
          <a:xfrm>
            <a:off x="127897" y="3696142"/>
            <a:ext cx="5693788" cy="2031325"/>
          </a:xfrm>
          <a:prstGeom prst="rect">
            <a:avLst/>
          </a:prstGeom>
          <a:noFill/>
        </p:spPr>
        <p:txBody>
          <a:bodyPr wrap="square" rtlCol="0">
            <a:spAutoFit/>
          </a:bodyPr>
          <a:lstStyle/>
          <a:p>
            <a:r>
              <a:rPr lang="fr-FR" b="1" u="sng" dirty="0"/>
              <a:t>Les méthodes utilisées pour la mise en place de la veille</a:t>
            </a:r>
            <a:r>
              <a:rPr lang="fr-FR" b="1" dirty="0"/>
              <a:t> : </a:t>
            </a:r>
          </a:p>
          <a:p>
            <a:r>
              <a:rPr lang="fr-FR" b="1" dirty="0"/>
              <a:t>Consultation régulière d’article sur internet en lien avec mon thème. </a:t>
            </a:r>
          </a:p>
          <a:p>
            <a:endParaRPr lang="fr-FR" b="1" dirty="0"/>
          </a:p>
          <a:p>
            <a:r>
              <a:rPr lang="fr-FR" b="1" dirty="0"/>
              <a:t>La veille technologique est disponible sur mon site internet Wordpress :</a:t>
            </a:r>
          </a:p>
          <a:p>
            <a:endParaRPr lang="fr-FR" b="1" dirty="0"/>
          </a:p>
        </p:txBody>
      </p:sp>
      <p:pic>
        <p:nvPicPr>
          <p:cNvPr id="3" name="Image 2">
            <a:extLst>
              <a:ext uri="{FF2B5EF4-FFF2-40B4-BE49-F238E27FC236}">
                <a16:creationId xmlns:a16="http://schemas.microsoft.com/office/drawing/2014/main" id="{A7A2BFEF-C625-510E-761B-267B70CAB369}"/>
              </a:ext>
            </a:extLst>
          </p:cNvPr>
          <p:cNvPicPr>
            <a:picLocks noChangeAspect="1"/>
          </p:cNvPicPr>
          <p:nvPr/>
        </p:nvPicPr>
        <p:blipFill>
          <a:blip r:embed="rId3"/>
          <a:stretch>
            <a:fillRect/>
          </a:stretch>
        </p:blipFill>
        <p:spPr>
          <a:xfrm>
            <a:off x="9551265" y="1917943"/>
            <a:ext cx="1327268" cy="1327268"/>
          </a:xfrm>
          <a:prstGeom prst="rect">
            <a:avLst/>
          </a:prstGeom>
        </p:spPr>
      </p:pic>
      <p:sp>
        <p:nvSpPr>
          <p:cNvPr id="9" name="ZoneTexte 8">
            <a:extLst>
              <a:ext uri="{FF2B5EF4-FFF2-40B4-BE49-F238E27FC236}">
                <a16:creationId xmlns:a16="http://schemas.microsoft.com/office/drawing/2014/main" id="{59E8D1D1-45D0-D472-A564-617DDB0BA16D}"/>
              </a:ext>
            </a:extLst>
          </p:cNvPr>
          <p:cNvSpPr txBox="1"/>
          <p:nvPr/>
        </p:nvSpPr>
        <p:spPr>
          <a:xfrm>
            <a:off x="2264790" y="5079848"/>
            <a:ext cx="3419573" cy="369332"/>
          </a:xfrm>
          <a:prstGeom prst="rect">
            <a:avLst/>
          </a:prstGeom>
          <a:noFill/>
        </p:spPr>
        <p:txBody>
          <a:bodyPr wrap="square">
            <a:spAutoFit/>
          </a:bodyPr>
          <a:lstStyle/>
          <a:p>
            <a:r>
              <a:rPr lang="fr-FR" dirty="0">
                <a:hlinkClick r:id="rId4"/>
              </a:rPr>
              <a:t>VR - BTS SIO SISR (wordpress.com)</a:t>
            </a:r>
            <a:endParaRPr lang="fr-FR" dirty="0">
              <a:latin typeface="Arvo"/>
            </a:endParaRPr>
          </a:p>
        </p:txBody>
      </p:sp>
    </p:spTree>
    <p:extLst>
      <p:ext uri="{BB962C8B-B14F-4D97-AF65-F5344CB8AC3E}">
        <p14:creationId xmlns:p14="http://schemas.microsoft.com/office/powerpoint/2010/main" val="288104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C0C969-B5A4-46C9-9197-B21C0F5AAFB7}"/>
              </a:ext>
            </a:extLst>
          </p:cNvPr>
          <p:cNvSpPr>
            <a:spLocks noGrp="1"/>
          </p:cNvSpPr>
          <p:nvPr>
            <p:ph type="title"/>
          </p:nvPr>
        </p:nvSpPr>
        <p:spPr/>
        <p:txBody>
          <a:bodyPr/>
          <a:lstStyle/>
          <a:p>
            <a:r>
              <a:rPr lang="fr-FR" b="1" dirty="0">
                <a:solidFill>
                  <a:schemeClr val="accent1">
                    <a:lumMod val="75000"/>
                  </a:schemeClr>
                </a:solidFill>
              </a:rPr>
              <a:t>Conclusion</a:t>
            </a:r>
          </a:p>
        </p:txBody>
      </p:sp>
      <p:sp>
        <p:nvSpPr>
          <p:cNvPr id="3" name="Espace réservé du contenu 2">
            <a:extLst>
              <a:ext uri="{FF2B5EF4-FFF2-40B4-BE49-F238E27FC236}">
                <a16:creationId xmlns:a16="http://schemas.microsoft.com/office/drawing/2014/main" id="{64917EA2-36D1-4C55-BCF1-7DD089C2EF50}"/>
              </a:ext>
            </a:extLst>
          </p:cNvPr>
          <p:cNvSpPr>
            <a:spLocks noGrp="1"/>
          </p:cNvSpPr>
          <p:nvPr>
            <p:ph idx="1"/>
          </p:nvPr>
        </p:nvSpPr>
        <p:spPr>
          <a:xfrm>
            <a:off x="537328" y="2009535"/>
            <a:ext cx="10618351" cy="4321102"/>
          </a:xfrm>
        </p:spPr>
        <p:txBody>
          <a:bodyPr>
            <a:normAutofit/>
          </a:bodyPr>
          <a:lstStyle/>
          <a:p>
            <a:pPr marL="0" indent="0">
              <a:buNone/>
            </a:pPr>
            <a:r>
              <a:rPr lang="fr-FR" sz="3000" b="1" u="sng" dirty="0"/>
              <a:t>Compétences développées :</a:t>
            </a:r>
          </a:p>
          <a:p>
            <a:pPr>
              <a:buFont typeface="Wingdings" panose="05000000000000000000" pitchFamily="2" charset="2"/>
              <a:buChar char="q"/>
            </a:pPr>
            <a:r>
              <a:rPr lang="fr-FR" dirty="0"/>
              <a:t>Processus de masterisation de PC</a:t>
            </a:r>
          </a:p>
          <a:p>
            <a:pPr>
              <a:buFont typeface="Wingdings" panose="05000000000000000000" pitchFamily="2" charset="2"/>
              <a:buChar char="q"/>
            </a:pPr>
            <a:r>
              <a:rPr lang="fr-FR" dirty="0"/>
              <a:t>Processus de Transfert de données</a:t>
            </a:r>
          </a:p>
          <a:p>
            <a:pPr>
              <a:buFont typeface="Wingdings" panose="05000000000000000000" pitchFamily="2" charset="2"/>
              <a:buChar char="q"/>
            </a:pPr>
            <a:r>
              <a:rPr lang="fr-FR" dirty="0"/>
              <a:t>Utilisation d’application Orange</a:t>
            </a:r>
          </a:p>
          <a:p>
            <a:pPr>
              <a:buFont typeface="Wingdings" panose="05000000000000000000" pitchFamily="2" charset="2"/>
              <a:buChar char="q"/>
            </a:pPr>
            <a:r>
              <a:rPr lang="fr-FR" dirty="0"/>
              <a:t>Gestionnaire de Demande et d’Incident</a:t>
            </a:r>
          </a:p>
          <a:p>
            <a:pPr>
              <a:buFont typeface="Wingdings" panose="05000000000000000000" pitchFamily="2" charset="2"/>
              <a:buChar char="q"/>
            </a:pPr>
            <a:r>
              <a:rPr lang="fr-FR" dirty="0"/>
              <a:t>Processus pour les surchiffrement </a:t>
            </a:r>
          </a:p>
          <a:p>
            <a:pPr>
              <a:buFont typeface="Wingdings" panose="05000000000000000000" pitchFamily="2" charset="2"/>
              <a:buChar char="q"/>
            </a:pPr>
            <a:r>
              <a:rPr lang="fr-FR" dirty="0"/>
              <a:t>Rapport client en Espace Services</a:t>
            </a:r>
          </a:p>
          <a:p>
            <a:pPr>
              <a:buFont typeface="Wingdings" panose="05000000000000000000" pitchFamily="2" charset="2"/>
              <a:buChar char="q"/>
            </a:pPr>
            <a:r>
              <a:rPr lang="fr-FR" dirty="0"/>
              <a:t>Connaissance des Équipements et du Matériel informatique</a:t>
            </a:r>
          </a:p>
          <a:p>
            <a:pPr>
              <a:buFont typeface="Wingdings" panose="05000000000000000000" pitchFamily="2" charset="2"/>
              <a:buChar char="q"/>
            </a:pPr>
            <a:r>
              <a:rPr lang="fr-FR" dirty="0"/>
              <a:t>L’échange d’information, le travail d’équipe, la communication, l’autonomie, la patience, l’écoute.</a:t>
            </a:r>
          </a:p>
          <a:p>
            <a:pPr>
              <a:buFont typeface="Wingdings" panose="05000000000000000000" pitchFamily="2" charset="2"/>
              <a:buChar char="q"/>
            </a:pPr>
            <a:endParaRPr lang="fr-FR" dirty="0"/>
          </a:p>
          <a:p>
            <a:pPr>
              <a:buFont typeface="Arial" panose="020B0604020202020204" pitchFamily="34" charset="0"/>
              <a:buChar char="•"/>
            </a:pPr>
            <a:endParaRPr lang="fr-FR" dirty="0"/>
          </a:p>
          <a:p>
            <a:pPr lvl="1"/>
            <a:endParaRPr lang="fr-FR" dirty="0"/>
          </a:p>
          <a:p>
            <a:endParaRPr lang="fr-FR" dirty="0"/>
          </a:p>
        </p:txBody>
      </p:sp>
      <p:sp>
        <p:nvSpPr>
          <p:cNvPr id="4" name="Espace réservé du numéro de diapositive 3">
            <a:extLst>
              <a:ext uri="{FF2B5EF4-FFF2-40B4-BE49-F238E27FC236}">
                <a16:creationId xmlns:a16="http://schemas.microsoft.com/office/drawing/2014/main" id="{A5B6B2F8-539A-4B5C-A6FD-AF8F38ACBF4F}"/>
              </a:ext>
            </a:extLst>
          </p:cNvPr>
          <p:cNvSpPr>
            <a:spLocks noGrp="1"/>
          </p:cNvSpPr>
          <p:nvPr>
            <p:ph type="sldNum" sz="quarter" idx="12"/>
          </p:nvPr>
        </p:nvSpPr>
        <p:spPr/>
        <p:txBody>
          <a:bodyPr/>
          <a:lstStyle/>
          <a:p>
            <a:fld id="{5367995D-5CF2-4C08-BF29-5501E9963EA9}" type="slidenum">
              <a:rPr lang="fr-FR" smtClean="0"/>
              <a:t>14</a:t>
            </a:fld>
            <a:endParaRPr lang="fr-FR" dirty="0"/>
          </a:p>
        </p:txBody>
      </p:sp>
      <p:sp>
        <p:nvSpPr>
          <p:cNvPr id="5" name="Ellipse 4">
            <a:extLst>
              <a:ext uri="{FF2B5EF4-FFF2-40B4-BE49-F238E27FC236}">
                <a16:creationId xmlns:a16="http://schemas.microsoft.com/office/drawing/2014/main" id="{E798F3D3-7FA1-418C-8BB3-C1E302D28382}"/>
              </a:ext>
            </a:extLst>
          </p:cNvPr>
          <p:cNvSpPr/>
          <p:nvPr/>
        </p:nvSpPr>
        <p:spPr>
          <a:xfrm>
            <a:off x="348843" y="1112112"/>
            <a:ext cx="470263" cy="465387"/>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pic>
        <p:nvPicPr>
          <p:cNvPr id="3076" name="Picture 4">
            <a:extLst>
              <a:ext uri="{FF2B5EF4-FFF2-40B4-BE49-F238E27FC236}">
                <a16:creationId xmlns:a16="http://schemas.microsoft.com/office/drawing/2014/main" id="{D7EA3121-777C-F0EC-DA9E-B4261D1EE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104" y="2023236"/>
            <a:ext cx="58293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que 7" descr="Coche avec un remplissage uni">
            <a:extLst>
              <a:ext uri="{FF2B5EF4-FFF2-40B4-BE49-F238E27FC236}">
                <a16:creationId xmlns:a16="http://schemas.microsoft.com/office/drawing/2014/main" id="{BF945122-C2C5-6C0A-7409-6544DB9FF8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120" y="2631309"/>
            <a:ext cx="206159" cy="206159"/>
          </a:xfrm>
          <a:prstGeom prst="rect">
            <a:avLst/>
          </a:prstGeom>
        </p:spPr>
      </p:pic>
      <p:pic>
        <p:nvPicPr>
          <p:cNvPr id="9" name="Graphique 8" descr="Coche avec un remplissage uni">
            <a:extLst>
              <a:ext uri="{FF2B5EF4-FFF2-40B4-BE49-F238E27FC236}">
                <a16:creationId xmlns:a16="http://schemas.microsoft.com/office/drawing/2014/main" id="{EB0BB6CE-497E-181D-2E22-2AE9E787D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691" y="3075943"/>
            <a:ext cx="206159" cy="206159"/>
          </a:xfrm>
          <a:prstGeom prst="rect">
            <a:avLst/>
          </a:prstGeom>
        </p:spPr>
      </p:pic>
      <p:pic>
        <p:nvPicPr>
          <p:cNvPr id="10" name="Graphique 9" descr="Coche avec un remplissage uni">
            <a:extLst>
              <a:ext uri="{FF2B5EF4-FFF2-40B4-BE49-F238E27FC236}">
                <a16:creationId xmlns:a16="http://schemas.microsoft.com/office/drawing/2014/main" id="{8E68CC98-C035-1A91-8957-E2BAF86224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119" y="4441973"/>
            <a:ext cx="206159" cy="206159"/>
          </a:xfrm>
          <a:prstGeom prst="rect">
            <a:avLst/>
          </a:prstGeom>
        </p:spPr>
      </p:pic>
      <p:pic>
        <p:nvPicPr>
          <p:cNvPr id="11" name="Graphique 10" descr="Coche avec un remplissage uni">
            <a:extLst>
              <a:ext uri="{FF2B5EF4-FFF2-40B4-BE49-F238E27FC236}">
                <a16:creationId xmlns:a16="http://schemas.microsoft.com/office/drawing/2014/main" id="{8E5C922E-FE1E-674F-7E7E-9EC2E9A8AD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119" y="3963639"/>
            <a:ext cx="206159" cy="206159"/>
          </a:xfrm>
          <a:prstGeom prst="rect">
            <a:avLst/>
          </a:prstGeom>
        </p:spPr>
      </p:pic>
      <p:pic>
        <p:nvPicPr>
          <p:cNvPr id="12" name="Graphique 11" descr="Coche avec un remplissage uni">
            <a:extLst>
              <a:ext uri="{FF2B5EF4-FFF2-40B4-BE49-F238E27FC236}">
                <a16:creationId xmlns:a16="http://schemas.microsoft.com/office/drawing/2014/main" id="{CAB913A9-FEA7-8408-6E96-34D0B00FB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464" y="4874009"/>
            <a:ext cx="206159" cy="206159"/>
          </a:xfrm>
          <a:prstGeom prst="rect">
            <a:avLst/>
          </a:prstGeom>
        </p:spPr>
      </p:pic>
      <p:pic>
        <p:nvPicPr>
          <p:cNvPr id="13" name="Graphique 12" descr="Coche avec un remplissage uni">
            <a:extLst>
              <a:ext uri="{FF2B5EF4-FFF2-40B4-BE49-F238E27FC236}">
                <a16:creationId xmlns:a16="http://schemas.microsoft.com/office/drawing/2014/main" id="{490BEE4D-455A-775C-0FF3-21E68F103F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74" y="3518220"/>
            <a:ext cx="206159" cy="206159"/>
          </a:xfrm>
          <a:prstGeom prst="rect">
            <a:avLst/>
          </a:prstGeom>
        </p:spPr>
      </p:pic>
      <p:pic>
        <p:nvPicPr>
          <p:cNvPr id="14" name="Graphique 13" descr="Coche avec un remplissage uni">
            <a:extLst>
              <a:ext uri="{FF2B5EF4-FFF2-40B4-BE49-F238E27FC236}">
                <a16:creationId xmlns:a16="http://schemas.microsoft.com/office/drawing/2014/main" id="{FAB6649E-182C-08CB-C367-D9316ABF7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437" y="5801772"/>
            <a:ext cx="206159" cy="206159"/>
          </a:xfrm>
          <a:prstGeom prst="rect">
            <a:avLst/>
          </a:prstGeom>
        </p:spPr>
      </p:pic>
      <p:pic>
        <p:nvPicPr>
          <p:cNvPr id="15" name="Graphique 14" descr="Coche avec un remplissage uni">
            <a:extLst>
              <a:ext uri="{FF2B5EF4-FFF2-40B4-BE49-F238E27FC236}">
                <a16:creationId xmlns:a16="http://schemas.microsoft.com/office/drawing/2014/main" id="{FF1BA84D-8D22-282E-5F29-F006576072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463" y="5328855"/>
            <a:ext cx="206159" cy="206159"/>
          </a:xfrm>
          <a:prstGeom prst="rect">
            <a:avLst/>
          </a:prstGeom>
        </p:spPr>
      </p:pic>
    </p:spTree>
    <p:extLst>
      <p:ext uri="{BB962C8B-B14F-4D97-AF65-F5344CB8AC3E}">
        <p14:creationId xmlns:p14="http://schemas.microsoft.com/office/powerpoint/2010/main" val="1620887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FFAD8D9-A197-85A7-E738-2A85FBE3D28B}"/>
              </a:ext>
            </a:extLst>
          </p:cNvPr>
          <p:cNvSpPr>
            <a:spLocks noGrp="1"/>
          </p:cNvSpPr>
          <p:nvPr>
            <p:ph type="sldNum" sz="quarter" idx="12"/>
          </p:nvPr>
        </p:nvSpPr>
        <p:spPr/>
        <p:txBody>
          <a:bodyPr/>
          <a:lstStyle/>
          <a:p>
            <a:fld id="{5367995D-5CF2-4C08-BF29-5501E9963EA9}" type="slidenum">
              <a:rPr lang="fr-FR" smtClean="0"/>
              <a:t>15</a:t>
            </a:fld>
            <a:endParaRPr lang="fr-FR" dirty="0"/>
          </a:p>
        </p:txBody>
      </p:sp>
      <p:sp>
        <p:nvSpPr>
          <p:cNvPr id="7" name="Titre 1">
            <a:extLst>
              <a:ext uri="{FF2B5EF4-FFF2-40B4-BE49-F238E27FC236}">
                <a16:creationId xmlns:a16="http://schemas.microsoft.com/office/drawing/2014/main" id="{9C6E430E-B603-B4B9-12E5-A87FF2E3F2C7}"/>
              </a:ext>
            </a:extLst>
          </p:cNvPr>
          <p:cNvSpPr>
            <a:spLocks noGrp="1"/>
          </p:cNvSpPr>
          <p:nvPr>
            <p:ph type="title"/>
          </p:nvPr>
        </p:nvSpPr>
        <p:spPr>
          <a:xfrm>
            <a:off x="1097280" y="286603"/>
            <a:ext cx="10058400" cy="1450757"/>
          </a:xfrm>
        </p:spPr>
        <p:txBody>
          <a:bodyPr/>
          <a:lstStyle/>
          <a:p>
            <a:r>
              <a:rPr lang="fr-FR" b="1" dirty="0">
                <a:solidFill>
                  <a:schemeClr val="accent1">
                    <a:lumMod val="75000"/>
                  </a:schemeClr>
                </a:solidFill>
              </a:rPr>
              <a:t>Conclusion</a:t>
            </a:r>
          </a:p>
        </p:txBody>
      </p:sp>
      <p:sp>
        <p:nvSpPr>
          <p:cNvPr id="9" name="Espace réservé du contenu 2">
            <a:extLst>
              <a:ext uri="{FF2B5EF4-FFF2-40B4-BE49-F238E27FC236}">
                <a16:creationId xmlns:a16="http://schemas.microsoft.com/office/drawing/2014/main" id="{A8CF2755-C8E4-C707-D018-D5A66E59BF91}"/>
              </a:ext>
            </a:extLst>
          </p:cNvPr>
          <p:cNvSpPr>
            <a:spLocks noGrp="1"/>
          </p:cNvSpPr>
          <p:nvPr>
            <p:ph idx="1"/>
          </p:nvPr>
        </p:nvSpPr>
        <p:spPr>
          <a:xfrm>
            <a:off x="593888" y="2009535"/>
            <a:ext cx="10561791" cy="4321102"/>
          </a:xfrm>
        </p:spPr>
        <p:txBody>
          <a:bodyPr>
            <a:normAutofit/>
          </a:bodyPr>
          <a:lstStyle/>
          <a:p>
            <a:pPr marL="0" indent="0">
              <a:buNone/>
            </a:pPr>
            <a:r>
              <a:rPr lang="fr-FR" sz="3000" b="1" u="sng" dirty="0"/>
              <a:t>Projet futur :</a:t>
            </a:r>
          </a:p>
          <a:p>
            <a:pPr marL="201168" lvl="1" indent="0">
              <a:buNone/>
            </a:pPr>
            <a:endParaRPr lang="fr-FR" dirty="0"/>
          </a:p>
          <a:p>
            <a:endParaRPr lang="fr-FR" dirty="0"/>
          </a:p>
        </p:txBody>
      </p:sp>
      <p:pic>
        <p:nvPicPr>
          <p:cNvPr id="11" name="Image 10">
            <a:extLst>
              <a:ext uri="{FF2B5EF4-FFF2-40B4-BE49-F238E27FC236}">
                <a16:creationId xmlns:a16="http://schemas.microsoft.com/office/drawing/2014/main" id="{428F4488-0495-3376-057D-984FD02233A1}"/>
              </a:ext>
            </a:extLst>
          </p:cNvPr>
          <p:cNvPicPr>
            <a:picLocks noChangeAspect="1"/>
          </p:cNvPicPr>
          <p:nvPr/>
        </p:nvPicPr>
        <p:blipFill>
          <a:blip r:embed="rId2"/>
          <a:stretch>
            <a:fillRect/>
          </a:stretch>
        </p:blipFill>
        <p:spPr>
          <a:xfrm>
            <a:off x="476427" y="2717393"/>
            <a:ext cx="6348923" cy="2911608"/>
          </a:xfrm>
          <a:prstGeom prst="rect">
            <a:avLst/>
          </a:prstGeom>
        </p:spPr>
      </p:pic>
      <p:pic>
        <p:nvPicPr>
          <p:cNvPr id="13" name="Image 12">
            <a:extLst>
              <a:ext uri="{FF2B5EF4-FFF2-40B4-BE49-F238E27FC236}">
                <a16:creationId xmlns:a16="http://schemas.microsoft.com/office/drawing/2014/main" id="{D480BBB2-0736-C8D6-70F5-1D77780753E5}"/>
              </a:ext>
            </a:extLst>
          </p:cNvPr>
          <p:cNvPicPr>
            <a:picLocks noChangeAspect="1"/>
          </p:cNvPicPr>
          <p:nvPr/>
        </p:nvPicPr>
        <p:blipFill>
          <a:blip r:embed="rId3"/>
          <a:stretch>
            <a:fillRect/>
          </a:stretch>
        </p:blipFill>
        <p:spPr>
          <a:xfrm>
            <a:off x="7403757" y="2203273"/>
            <a:ext cx="4311816" cy="2587090"/>
          </a:xfrm>
          <a:prstGeom prst="rect">
            <a:avLst/>
          </a:prstGeom>
        </p:spPr>
      </p:pic>
      <p:pic>
        <p:nvPicPr>
          <p:cNvPr id="14" name="Image 13">
            <a:extLst>
              <a:ext uri="{FF2B5EF4-FFF2-40B4-BE49-F238E27FC236}">
                <a16:creationId xmlns:a16="http://schemas.microsoft.com/office/drawing/2014/main" id="{9CA0E078-6FF7-BC0E-5960-63D11747A9DF}"/>
              </a:ext>
            </a:extLst>
          </p:cNvPr>
          <p:cNvPicPr>
            <a:picLocks noChangeAspect="1"/>
          </p:cNvPicPr>
          <p:nvPr/>
        </p:nvPicPr>
        <p:blipFill>
          <a:blip r:embed="rId4"/>
          <a:stretch>
            <a:fillRect/>
          </a:stretch>
        </p:blipFill>
        <p:spPr>
          <a:xfrm>
            <a:off x="9049245" y="4956868"/>
            <a:ext cx="2742362" cy="1224269"/>
          </a:xfrm>
          <a:prstGeom prst="rect">
            <a:avLst/>
          </a:prstGeom>
        </p:spPr>
      </p:pic>
      <p:pic>
        <p:nvPicPr>
          <p:cNvPr id="2052" name="Picture 4" descr="3IL Ingénieurs – CAP SUP Montluçon">
            <a:extLst>
              <a:ext uri="{FF2B5EF4-FFF2-40B4-BE49-F238E27FC236}">
                <a16:creationId xmlns:a16="http://schemas.microsoft.com/office/drawing/2014/main" id="{3984A1BE-532C-0DA4-B5E4-C07DE98C73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876" b="15728"/>
          <a:stretch/>
        </p:blipFill>
        <p:spPr bwMode="auto">
          <a:xfrm>
            <a:off x="6942811" y="5062538"/>
            <a:ext cx="1901132" cy="1224270"/>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50F1B52D-B2A7-6888-E68D-6972307B48EA}"/>
              </a:ext>
            </a:extLst>
          </p:cNvPr>
          <p:cNvSpPr txBox="1"/>
          <p:nvPr/>
        </p:nvSpPr>
        <p:spPr>
          <a:xfrm>
            <a:off x="2203155" y="4626108"/>
            <a:ext cx="5083141" cy="369332"/>
          </a:xfrm>
          <a:prstGeom prst="rect">
            <a:avLst/>
          </a:prstGeom>
          <a:noFill/>
        </p:spPr>
        <p:txBody>
          <a:bodyPr wrap="square" rtlCol="0">
            <a:spAutoFit/>
          </a:bodyPr>
          <a:lstStyle/>
          <a:p>
            <a:r>
              <a:rPr lang="fr-FR" b="1" dirty="0">
                <a:solidFill>
                  <a:srgbClr val="001489"/>
                </a:solidFill>
                <a:latin typeface="Montserrat" panose="00000500000000000000" pitchFamily="2" charset="0"/>
              </a:rPr>
              <a:t>P</a:t>
            </a:r>
            <a:r>
              <a:rPr lang="fr-FR" b="1" i="0" dirty="0">
                <a:solidFill>
                  <a:srgbClr val="001489"/>
                </a:solidFill>
                <a:effectLst/>
                <a:latin typeface="Montserrat" panose="00000500000000000000" pitchFamily="2" charset="0"/>
              </a:rPr>
              <a:t>artenariat avec l’école d’ingénieurs 3IL</a:t>
            </a:r>
            <a:endParaRPr lang="fr-FR" b="1" dirty="0"/>
          </a:p>
        </p:txBody>
      </p:sp>
    </p:spTree>
    <p:extLst>
      <p:ext uri="{BB962C8B-B14F-4D97-AF65-F5344CB8AC3E}">
        <p14:creationId xmlns:p14="http://schemas.microsoft.com/office/powerpoint/2010/main" val="623067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D0E07E-E366-493B-8256-C2DADB851952}"/>
              </a:ext>
            </a:extLst>
          </p:cNvPr>
          <p:cNvSpPr>
            <a:spLocks noGrp="1"/>
          </p:cNvSpPr>
          <p:nvPr>
            <p:ph type="title"/>
          </p:nvPr>
        </p:nvSpPr>
        <p:spPr>
          <a:xfrm>
            <a:off x="1097280" y="286603"/>
            <a:ext cx="10058400" cy="1450757"/>
          </a:xfrm>
        </p:spPr>
        <p:txBody>
          <a:bodyPr/>
          <a:lstStyle/>
          <a:p>
            <a:r>
              <a:rPr lang="fr-FR" b="1" dirty="0">
                <a:solidFill>
                  <a:schemeClr val="accent1">
                    <a:lumMod val="75000"/>
                  </a:schemeClr>
                </a:solidFill>
              </a:rPr>
              <a:t>Plan</a:t>
            </a:r>
          </a:p>
        </p:txBody>
      </p:sp>
      <p:sp>
        <p:nvSpPr>
          <p:cNvPr id="3" name="Espace réservé du contenu 2">
            <a:extLst>
              <a:ext uri="{FF2B5EF4-FFF2-40B4-BE49-F238E27FC236}">
                <a16:creationId xmlns:a16="http://schemas.microsoft.com/office/drawing/2014/main" id="{0EB75B04-891D-4151-9FD8-439C53EC22FE}"/>
              </a:ext>
            </a:extLst>
          </p:cNvPr>
          <p:cNvSpPr>
            <a:spLocks noGrp="1"/>
          </p:cNvSpPr>
          <p:nvPr>
            <p:ph idx="1"/>
          </p:nvPr>
        </p:nvSpPr>
        <p:spPr>
          <a:xfrm>
            <a:off x="1310606" y="2059664"/>
            <a:ext cx="3946993" cy="3969958"/>
          </a:xfrm>
        </p:spPr>
        <p:txBody>
          <a:bodyPr>
            <a:normAutofit fontScale="85000" lnSpcReduction="20000"/>
          </a:bodyPr>
          <a:lstStyle/>
          <a:p>
            <a:r>
              <a:rPr lang="fr-FR" b="1" dirty="0"/>
              <a:t>Parcours</a:t>
            </a:r>
          </a:p>
          <a:p>
            <a:endParaRPr lang="fr-FR" b="1" dirty="0"/>
          </a:p>
          <a:p>
            <a:r>
              <a:rPr lang="fr-FR" b="1" dirty="0"/>
              <a:t>Organisation</a:t>
            </a:r>
          </a:p>
          <a:p>
            <a:endParaRPr lang="fr-FR" b="1" dirty="0"/>
          </a:p>
          <a:p>
            <a:r>
              <a:rPr lang="fr-FR" b="1" dirty="0"/>
              <a:t>Missions réalisées en organisation</a:t>
            </a:r>
          </a:p>
          <a:p>
            <a:endParaRPr lang="fr-FR" b="1" dirty="0"/>
          </a:p>
          <a:p>
            <a:r>
              <a:rPr lang="fr-FR" b="1" dirty="0"/>
              <a:t>Projets Personnalisés Encadrés</a:t>
            </a:r>
          </a:p>
          <a:p>
            <a:endParaRPr lang="fr-FR" b="1" dirty="0"/>
          </a:p>
          <a:p>
            <a:r>
              <a:rPr lang="fr-FR" b="1" dirty="0"/>
              <a:t>Veille technologique</a:t>
            </a:r>
          </a:p>
          <a:p>
            <a:endParaRPr lang="fr-FR" b="1" dirty="0"/>
          </a:p>
          <a:p>
            <a:r>
              <a:rPr lang="fr-FR" b="1" dirty="0"/>
              <a:t>Conclusion</a:t>
            </a:r>
          </a:p>
        </p:txBody>
      </p:sp>
      <p:sp>
        <p:nvSpPr>
          <p:cNvPr id="4" name="Espace réservé du numéro de diapositive 3">
            <a:extLst>
              <a:ext uri="{FF2B5EF4-FFF2-40B4-BE49-F238E27FC236}">
                <a16:creationId xmlns:a16="http://schemas.microsoft.com/office/drawing/2014/main" id="{F61A054E-27F0-4A47-AD7A-1E455C087DEC}"/>
              </a:ext>
            </a:extLst>
          </p:cNvPr>
          <p:cNvSpPr>
            <a:spLocks noGrp="1"/>
          </p:cNvSpPr>
          <p:nvPr>
            <p:ph type="sldNum" sz="quarter" idx="12"/>
          </p:nvPr>
        </p:nvSpPr>
        <p:spPr/>
        <p:txBody>
          <a:bodyPr/>
          <a:lstStyle/>
          <a:p>
            <a:fld id="{5367995D-5CF2-4C08-BF29-5501E9963EA9}" type="slidenum">
              <a:rPr lang="fr-FR" smtClean="0"/>
              <a:t>2</a:t>
            </a:fld>
            <a:endParaRPr lang="fr-FR" dirty="0"/>
          </a:p>
        </p:txBody>
      </p:sp>
      <p:sp>
        <p:nvSpPr>
          <p:cNvPr id="5" name="Ellipse 4">
            <a:extLst>
              <a:ext uri="{FF2B5EF4-FFF2-40B4-BE49-F238E27FC236}">
                <a16:creationId xmlns:a16="http://schemas.microsoft.com/office/drawing/2014/main" id="{E7910E10-664E-4C42-840B-F9A741B15031}"/>
              </a:ext>
            </a:extLst>
          </p:cNvPr>
          <p:cNvSpPr/>
          <p:nvPr/>
        </p:nvSpPr>
        <p:spPr>
          <a:xfrm>
            <a:off x="656523" y="1986890"/>
            <a:ext cx="470263" cy="465387"/>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6" name="Ellipse 5">
            <a:extLst>
              <a:ext uri="{FF2B5EF4-FFF2-40B4-BE49-F238E27FC236}">
                <a16:creationId xmlns:a16="http://schemas.microsoft.com/office/drawing/2014/main" id="{1F0AD85C-8ED4-4463-8424-520E6FF6F6CB}"/>
              </a:ext>
            </a:extLst>
          </p:cNvPr>
          <p:cNvSpPr/>
          <p:nvPr/>
        </p:nvSpPr>
        <p:spPr>
          <a:xfrm>
            <a:off x="656522" y="2702359"/>
            <a:ext cx="470263" cy="46538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7" name="Ellipse 6">
            <a:extLst>
              <a:ext uri="{FF2B5EF4-FFF2-40B4-BE49-F238E27FC236}">
                <a16:creationId xmlns:a16="http://schemas.microsoft.com/office/drawing/2014/main" id="{EB0ECCCB-15B3-45B0-A6F8-0C687817D498}"/>
              </a:ext>
            </a:extLst>
          </p:cNvPr>
          <p:cNvSpPr/>
          <p:nvPr/>
        </p:nvSpPr>
        <p:spPr>
          <a:xfrm>
            <a:off x="656522" y="3417828"/>
            <a:ext cx="470263" cy="465387"/>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8" name="Ellipse 7">
            <a:extLst>
              <a:ext uri="{FF2B5EF4-FFF2-40B4-BE49-F238E27FC236}">
                <a16:creationId xmlns:a16="http://schemas.microsoft.com/office/drawing/2014/main" id="{24D11E82-67E7-4DCE-8BCE-BC286D6F480F}"/>
              </a:ext>
            </a:extLst>
          </p:cNvPr>
          <p:cNvSpPr/>
          <p:nvPr/>
        </p:nvSpPr>
        <p:spPr>
          <a:xfrm>
            <a:off x="656522" y="4133297"/>
            <a:ext cx="470263" cy="465387"/>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4</a:t>
            </a:r>
          </a:p>
        </p:txBody>
      </p:sp>
      <p:sp>
        <p:nvSpPr>
          <p:cNvPr id="9" name="Ellipse 8">
            <a:extLst>
              <a:ext uri="{FF2B5EF4-FFF2-40B4-BE49-F238E27FC236}">
                <a16:creationId xmlns:a16="http://schemas.microsoft.com/office/drawing/2014/main" id="{6672311C-D418-49B0-8BF2-9CF0EAD4B8C0}"/>
              </a:ext>
            </a:extLst>
          </p:cNvPr>
          <p:cNvSpPr/>
          <p:nvPr/>
        </p:nvSpPr>
        <p:spPr>
          <a:xfrm>
            <a:off x="656522" y="4848766"/>
            <a:ext cx="470263" cy="465387"/>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10" name="Ellipse 9">
            <a:extLst>
              <a:ext uri="{FF2B5EF4-FFF2-40B4-BE49-F238E27FC236}">
                <a16:creationId xmlns:a16="http://schemas.microsoft.com/office/drawing/2014/main" id="{E43AC1EC-8AA2-4367-8055-F12D2CEDEBCE}"/>
              </a:ext>
            </a:extLst>
          </p:cNvPr>
          <p:cNvSpPr/>
          <p:nvPr/>
        </p:nvSpPr>
        <p:spPr>
          <a:xfrm>
            <a:off x="656521" y="5564235"/>
            <a:ext cx="470263" cy="465387"/>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6</a:t>
            </a:r>
          </a:p>
        </p:txBody>
      </p:sp>
      <p:pic>
        <p:nvPicPr>
          <p:cNvPr id="4098" name="Picture 2" descr="Les astuces pour réussir la phase de discussion du Grand oral avec le jury">
            <a:extLst>
              <a:ext uri="{FF2B5EF4-FFF2-40B4-BE49-F238E27FC236}">
                <a16:creationId xmlns:a16="http://schemas.microsoft.com/office/drawing/2014/main" id="{AA9825A2-ACFD-285D-1146-46EC9357B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58" y="2059664"/>
            <a:ext cx="6871355" cy="386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861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EC9A3C-BD0B-421B-B93D-861899F36B0F}"/>
              </a:ext>
            </a:extLst>
          </p:cNvPr>
          <p:cNvSpPr>
            <a:spLocks noGrp="1"/>
          </p:cNvSpPr>
          <p:nvPr>
            <p:ph type="title"/>
          </p:nvPr>
        </p:nvSpPr>
        <p:spPr/>
        <p:txBody>
          <a:bodyPr/>
          <a:lstStyle/>
          <a:p>
            <a:r>
              <a:rPr lang="fr-FR" b="1" dirty="0">
                <a:solidFill>
                  <a:schemeClr val="accent1">
                    <a:lumMod val="75000"/>
                  </a:schemeClr>
                </a:solidFill>
              </a:rPr>
              <a:t>Parcours</a:t>
            </a:r>
          </a:p>
        </p:txBody>
      </p:sp>
      <p:sp>
        <p:nvSpPr>
          <p:cNvPr id="3" name="Espace réservé du contenu 2">
            <a:extLst>
              <a:ext uri="{FF2B5EF4-FFF2-40B4-BE49-F238E27FC236}">
                <a16:creationId xmlns:a16="http://schemas.microsoft.com/office/drawing/2014/main" id="{DC84C061-9FFA-47AA-80B7-43A3F34DAEA7}"/>
              </a:ext>
            </a:extLst>
          </p:cNvPr>
          <p:cNvSpPr>
            <a:spLocks noGrp="1"/>
          </p:cNvSpPr>
          <p:nvPr>
            <p:ph idx="1"/>
          </p:nvPr>
        </p:nvSpPr>
        <p:spPr>
          <a:xfrm>
            <a:off x="832042" y="2854848"/>
            <a:ext cx="5693187" cy="1058240"/>
          </a:xfrm>
        </p:spPr>
        <p:txBody>
          <a:bodyPr>
            <a:normAutofit fontScale="92500"/>
          </a:bodyPr>
          <a:lstStyle/>
          <a:p>
            <a:pPr marL="201168" lvl="1" indent="0">
              <a:buNone/>
            </a:pPr>
            <a:endParaRPr lang="fr-FR" dirty="0"/>
          </a:p>
          <a:p>
            <a:pPr marL="201168" lvl="1" indent="0">
              <a:buNone/>
            </a:pPr>
            <a:r>
              <a:rPr lang="fr-FR" u="sng" dirty="0"/>
              <a:t>BTS Services Informatiques aux Organisations </a:t>
            </a:r>
            <a:r>
              <a:rPr lang="fr-FR" dirty="0"/>
              <a:t>: CFA (Blagnac)</a:t>
            </a:r>
          </a:p>
          <a:p>
            <a:pPr marL="201168" lvl="1" indent="0">
              <a:buNone/>
            </a:pPr>
            <a:r>
              <a:rPr lang="fr-FR" u="sng" dirty="0"/>
              <a:t>Option </a:t>
            </a:r>
            <a:r>
              <a:rPr lang="fr-FR" dirty="0"/>
              <a:t>: solutions d’infrastructure, systèmes et réseaux</a:t>
            </a:r>
          </a:p>
          <a:p>
            <a:pPr marL="201168" lvl="1" indent="0">
              <a:buNone/>
            </a:pPr>
            <a:endParaRPr lang="fr-FR" dirty="0"/>
          </a:p>
          <a:p>
            <a:pPr marL="201168" lvl="1" indent="0">
              <a:buNone/>
            </a:pPr>
            <a:endParaRPr lang="fr-FR" dirty="0"/>
          </a:p>
        </p:txBody>
      </p:sp>
      <p:sp>
        <p:nvSpPr>
          <p:cNvPr id="6" name="Espace réservé du numéro de diapositive 5">
            <a:extLst>
              <a:ext uri="{FF2B5EF4-FFF2-40B4-BE49-F238E27FC236}">
                <a16:creationId xmlns:a16="http://schemas.microsoft.com/office/drawing/2014/main" id="{1CBCF874-9404-4734-ABDE-A20E5C20BCEE}"/>
              </a:ext>
            </a:extLst>
          </p:cNvPr>
          <p:cNvSpPr>
            <a:spLocks noGrp="1"/>
          </p:cNvSpPr>
          <p:nvPr>
            <p:ph type="sldNum" sz="quarter" idx="12"/>
          </p:nvPr>
        </p:nvSpPr>
        <p:spPr/>
        <p:txBody>
          <a:bodyPr/>
          <a:lstStyle/>
          <a:p>
            <a:fld id="{5367995D-5CF2-4C08-BF29-5501E9963EA9}" type="slidenum">
              <a:rPr lang="fr-FR" smtClean="0"/>
              <a:t>3</a:t>
            </a:fld>
            <a:endParaRPr lang="fr-FR" dirty="0"/>
          </a:p>
        </p:txBody>
      </p:sp>
      <p:pic>
        <p:nvPicPr>
          <p:cNvPr id="8" name="Image 7">
            <a:extLst>
              <a:ext uri="{FF2B5EF4-FFF2-40B4-BE49-F238E27FC236}">
                <a16:creationId xmlns:a16="http://schemas.microsoft.com/office/drawing/2014/main" id="{7462B863-4489-4C29-885E-73A9C1A53552}"/>
              </a:ext>
            </a:extLst>
          </p:cNvPr>
          <p:cNvPicPr>
            <a:picLocks noChangeAspect="1"/>
          </p:cNvPicPr>
          <p:nvPr/>
        </p:nvPicPr>
        <p:blipFill>
          <a:blip r:embed="rId2"/>
          <a:stretch>
            <a:fillRect/>
          </a:stretch>
        </p:blipFill>
        <p:spPr>
          <a:xfrm>
            <a:off x="5500850" y="4075483"/>
            <a:ext cx="2262433" cy="1010015"/>
          </a:xfrm>
          <a:prstGeom prst="rect">
            <a:avLst/>
          </a:prstGeom>
        </p:spPr>
      </p:pic>
      <p:pic>
        <p:nvPicPr>
          <p:cNvPr id="9" name="Image 8">
            <a:extLst>
              <a:ext uri="{FF2B5EF4-FFF2-40B4-BE49-F238E27FC236}">
                <a16:creationId xmlns:a16="http://schemas.microsoft.com/office/drawing/2014/main" id="{0414D3EF-4A8C-442F-A855-238D864CDB9D}"/>
              </a:ext>
            </a:extLst>
          </p:cNvPr>
          <p:cNvPicPr>
            <a:picLocks noChangeAspect="1"/>
          </p:cNvPicPr>
          <p:nvPr/>
        </p:nvPicPr>
        <p:blipFill rotWithShape="1">
          <a:blip r:embed="rId3"/>
          <a:srcRect t="12428" b="15018"/>
          <a:stretch/>
        </p:blipFill>
        <p:spPr>
          <a:xfrm>
            <a:off x="6525229" y="2258346"/>
            <a:ext cx="2356944" cy="1267991"/>
          </a:xfrm>
          <a:prstGeom prst="rect">
            <a:avLst/>
          </a:prstGeom>
        </p:spPr>
      </p:pic>
      <p:sp>
        <p:nvSpPr>
          <p:cNvPr id="12" name="Ellipse 11">
            <a:extLst>
              <a:ext uri="{FF2B5EF4-FFF2-40B4-BE49-F238E27FC236}">
                <a16:creationId xmlns:a16="http://schemas.microsoft.com/office/drawing/2014/main" id="{AC4095AF-8236-4D50-A35C-ED2E49EC3718}"/>
              </a:ext>
            </a:extLst>
          </p:cNvPr>
          <p:cNvSpPr/>
          <p:nvPr/>
        </p:nvSpPr>
        <p:spPr>
          <a:xfrm>
            <a:off x="429229" y="1112995"/>
            <a:ext cx="470263" cy="465387"/>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7" name="Flèche : angle droit 6">
            <a:extLst>
              <a:ext uri="{FF2B5EF4-FFF2-40B4-BE49-F238E27FC236}">
                <a16:creationId xmlns:a16="http://schemas.microsoft.com/office/drawing/2014/main" id="{59AFA537-CA58-A1DB-A7D7-2B6693CE9373}"/>
              </a:ext>
            </a:extLst>
          </p:cNvPr>
          <p:cNvSpPr/>
          <p:nvPr/>
        </p:nvSpPr>
        <p:spPr>
          <a:xfrm>
            <a:off x="6525229" y="2854848"/>
            <a:ext cx="2964800" cy="1058240"/>
          </a:xfrm>
          <a:prstGeom prst="bentUp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tx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2021 - 2023</a:t>
            </a:r>
          </a:p>
        </p:txBody>
      </p:sp>
      <p:sp>
        <p:nvSpPr>
          <p:cNvPr id="10" name="ZoneTexte 9">
            <a:extLst>
              <a:ext uri="{FF2B5EF4-FFF2-40B4-BE49-F238E27FC236}">
                <a16:creationId xmlns:a16="http://schemas.microsoft.com/office/drawing/2014/main" id="{3C25C0FD-D86A-6083-CE5D-1F0303036976}"/>
              </a:ext>
            </a:extLst>
          </p:cNvPr>
          <p:cNvSpPr txBox="1"/>
          <p:nvPr/>
        </p:nvSpPr>
        <p:spPr>
          <a:xfrm>
            <a:off x="429229" y="4941286"/>
            <a:ext cx="5179960" cy="892552"/>
          </a:xfrm>
          <a:prstGeom prst="rect">
            <a:avLst/>
          </a:prstGeom>
          <a:noFill/>
        </p:spPr>
        <p:txBody>
          <a:bodyPr wrap="square" rtlCol="0">
            <a:spAutoFit/>
          </a:bodyPr>
          <a:lstStyle/>
          <a:p>
            <a:pPr marL="201168" lvl="1" indent="0">
              <a:buNone/>
            </a:pPr>
            <a:r>
              <a:rPr lang="fr-FR" sz="1700" u="sng" dirty="0"/>
              <a:t>BTS électrotechnique</a:t>
            </a:r>
            <a:r>
              <a:rPr lang="fr-FR" sz="1700" dirty="0"/>
              <a:t> : lycée ORT(COLOMIERS)</a:t>
            </a:r>
          </a:p>
          <a:p>
            <a:pPr marL="201168" lvl="1" indent="0">
              <a:buNone/>
            </a:pPr>
            <a:r>
              <a:rPr lang="fr-FR" sz="1700" u="sng" dirty="0"/>
              <a:t>Bac pro électrotechnique</a:t>
            </a:r>
            <a:r>
              <a:rPr lang="fr-FR" sz="1700" dirty="0"/>
              <a:t> : lycée ORT(COLOMIERS)</a:t>
            </a:r>
          </a:p>
          <a:p>
            <a:endParaRPr lang="fr-FR" dirty="0"/>
          </a:p>
        </p:txBody>
      </p:sp>
      <p:sp>
        <p:nvSpPr>
          <p:cNvPr id="11" name="Flèche : angle droit 10">
            <a:extLst>
              <a:ext uri="{FF2B5EF4-FFF2-40B4-BE49-F238E27FC236}">
                <a16:creationId xmlns:a16="http://schemas.microsoft.com/office/drawing/2014/main" id="{797B5FB9-1A6C-E2FD-248F-F8AF32FE442F}"/>
              </a:ext>
            </a:extLst>
          </p:cNvPr>
          <p:cNvSpPr/>
          <p:nvPr/>
        </p:nvSpPr>
        <p:spPr>
          <a:xfrm>
            <a:off x="5388696" y="4412166"/>
            <a:ext cx="2964800" cy="1058240"/>
          </a:xfrm>
          <a:prstGeom prst="bentUp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8100000" scaled="1"/>
            <a:tileRect/>
          </a:gradFill>
          <a:ln>
            <a:solidFill>
              <a:schemeClr val="tx1"/>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2016 - 2021</a:t>
            </a:r>
          </a:p>
        </p:txBody>
      </p:sp>
      <p:pic>
        <p:nvPicPr>
          <p:cNvPr id="5122" name="Picture 2" descr="Compétence 10 : Construire son parcours professionnel – MOOC atHOME">
            <a:extLst>
              <a:ext uri="{FF2B5EF4-FFF2-40B4-BE49-F238E27FC236}">
                <a16:creationId xmlns:a16="http://schemas.microsoft.com/office/drawing/2014/main" id="{996C0ED2-1E8B-B355-1506-01048BEF0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6256" y="3237292"/>
            <a:ext cx="2964799" cy="296479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A507C11-FF9F-72F6-2BD1-4C7EE7D9A85D}"/>
              </a:ext>
            </a:extLst>
          </p:cNvPr>
          <p:cNvSpPr txBox="1"/>
          <p:nvPr/>
        </p:nvSpPr>
        <p:spPr>
          <a:xfrm>
            <a:off x="1586708" y="2580892"/>
            <a:ext cx="4066234" cy="369332"/>
          </a:xfrm>
          <a:prstGeom prst="rect">
            <a:avLst/>
          </a:prstGeom>
          <a:noFill/>
        </p:spPr>
        <p:txBody>
          <a:bodyPr wrap="square" rtlCol="0">
            <a:spAutoFit/>
          </a:bodyPr>
          <a:lstStyle/>
          <a:p>
            <a:r>
              <a:rPr lang="fr-FR" dirty="0">
                <a:hlinkClick r:id="rId5"/>
              </a:rPr>
              <a:t>Profil - BTS SIO SISR (wordpress.com)</a:t>
            </a:r>
            <a:endParaRPr lang="fr-FR" dirty="0"/>
          </a:p>
        </p:txBody>
      </p:sp>
    </p:spTree>
    <p:extLst>
      <p:ext uri="{BB962C8B-B14F-4D97-AF65-F5344CB8AC3E}">
        <p14:creationId xmlns:p14="http://schemas.microsoft.com/office/powerpoint/2010/main" val="1099855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F7B61D-DA5F-4F18-AFD9-222F127DCCA6}"/>
              </a:ext>
            </a:extLst>
          </p:cNvPr>
          <p:cNvSpPr>
            <a:spLocks noGrp="1"/>
          </p:cNvSpPr>
          <p:nvPr>
            <p:ph type="title"/>
          </p:nvPr>
        </p:nvSpPr>
        <p:spPr/>
        <p:txBody>
          <a:bodyPr/>
          <a:lstStyle/>
          <a:p>
            <a:r>
              <a:rPr lang="fr-FR" b="1" dirty="0">
                <a:solidFill>
                  <a:schemeClr val="accent1">
                    <a:lumMod val="75000"/>
                  </a:schemeClr>
                </a:solidFill>
              </a:rPr>
              <a:t>Organisation : </a:t>
            </a:r>
            <a:r>
              <a:rPr lang="fr-FR" b="1" dirty="0">
                <a:solidFill>
                  <a:schemeClr val="accent1"/>
                </a:solidFill>
              </a:rPr>
              <a:t>Orange</a:t>
            </a:r>
          </a:p>
        </p:txBody>
      </p:sp>
      <p:sp>
        <p:nvSpPr>
          <p:cNvPr id="3" name="Espace réservé du contenu 2">
            <a:extLst>
              <a:ext uri="{FF2B5EF4-FFF2-40B4-BE49-F238E27FC236}">
                <a16:creationId xmlns:a16="http://schemas.microsoft.com/office/drawing/2014/main" id="{CCC3F342-23A0-4F15-81AA-F8B30852C9EC}"/>
              </a:ext>
            </a:extLst>
          </p:cNvPr>
          <p:cNvSpPr>
            <a:spLocks noGrp="1"/>
          </p:cNvSpPr>
          <p:nvPr>
            <p:ph idx="1"/>
          </p:nvPr>
        </p:nvSpPr>
        <p:spPr>
          <a:xfrm>
            <a:off x="694506" y="2533534"/>
            <a:ext cx="6446958" cy="3574658"/>
          </a:xfrm>
        </p:spPr>
        <p:txBody>
          <a:bodyPr>
            <a:normAutofit/>
          </a:bodyPr>
          <a:lstStyle/>
          <a:p>
            <a:r>
              <a:rPr lang="fr-FR" b="1" u="sng" dirty="0"/>
              <a:t>Orange est un opérateur multiservices :</a:t>
            </a:r>
          </a:p>
          <a:p>
            <a:pPr lvl="1"/>
            <a:r>
              <a:rPr lang="fr-FR" dirty="0"/>
              <a:t>« FAI » (fournisseur internet)</a:t>
            </a:r>
          </a:p>
          <a:p>
            <a:pPr lvl="1"/>
            <a:r>
              <a:rPr lang="fr-FR" dirty="0"/>
              <a:t>Grand opérateur mobile en France</a:t>
            </a:r>
          </a:p>
          <a:p>
            <a:pPr lvl="1"/>
            <a:r>
              <a:rPr lang="fr-FR" dirty="0"/>
              <a:t>Orange « Bank » </a:t>
            </a:r>
          </a:p>
          <a:p>
            <a:pPr marL="201168" lvl="1" indent="0">
              <a:buNone/>
            </a:pPr>
            <a:r>
              <a:rPr lang="fr-FR" dirty="0"/>
              <a:t>(Orange a racheté une grande partie des parts de </a:t>
            </a:r>
            <a:r>
              <a:rPr lang="fr-FR" b="1" dirty="0"/>
              <a:t>Groupama</a:t>
            </a:r>
            <a:r>
              <a:rPr lang="fr-FR" dirty="0"/>
              <a:t>, en prenant ainsi le contrôle exclusif d'Orange Bank.)</a:t>
            </a:r>
          </a:p>
          <a:p>
            <a:r>
              <a:rPr lang="fr-FR" b="1" u="sng" dirty="0"/>
              <a:t>Orange, un grand leader : </a:t>
            </a:r>
          </a:p>
          <a:p>
            <a:pPr lvl="1"/>
            <a:r>
              <a:rPr lang="fr-FR" dirty="0"/>
              <a:t>Orange est présent sur plus de 26 pays différents </a:t>
            </a:r>
          </a:p>
          <a:p>
            <a:pPr lvl="1"/>
            <a:r>
              <a:rPr lang="fr-FR" dirty="0"/>
              <a:t>Aujourd'hui, le groupe compte 263 millions de clients</a:t>
            </a:r>
          </a:p>
          <a:p>
            <a:pPr marL="201168" lvl="1" indent="0">
              <a:buNone/>
            </a:pPr>
            <a:endParaRPr lang="fr-FR" dirty="0"/>
          </a:p>
        </p:txBody>
      </p:sp>
      <p:sp>
        <p:nvSpPr>
          <p:cNvPr id="4" name="Espace réservé du numéro de diapositive 3">
            <a:extLst>
              <a:ext uri="{FF2B5EF4-FFF2-40B4-BE49-F238E27FC236}">
                <a16:creationId xmlns:a16="http://schemas.microsoft.com/office/drawing/2014/main" id="{C0B976E5-E983-4238-8156-DFC38FE9CBBF}"/>
              </a:ext>
            </a:extLst>
          </p:cNvPr>
          <p:cNvSpPr>
            <a:spLocks noGrp="1"/>
          </p:cNvSpPr>
          <p:nvPr>
            <p:ph type="sldNum" sz="quarter" idx="12"/>
          </p:nvPr>
        </p:nvSpPr>
        <p:spPr/>
        <p:txBody>
          <a:bodyPr/>
          <a:lstStyle/>
          <a:p>
            <a:fld id="{5367995D-5CF2-4C08-BF29-5501E9963EA9}" type="slidenum">
              <a:rPr lang="fr-FR" smtClean="0"/>
              <a:t>4</a:t>
            </a:fld>
            <a:endParaRPr lang="fr-FR" dirty="0"/>
          </a:p>
        </p:txBody>
      </p:sp>
      <p:sp>
        <p:nvSpPr>
          <p:cNvPr id="6" name="Ellipse 5">
            <a:extLst>
              <a:ext uri="{FF2B5EF4-FFF2-40B4-BE49-F238E27FC236}">
                <a16:creationId xmlns:a16="http://schemas.microsoft.com/office/drawing/2014/main" id="{355BF1A3-42C5-4056-B8F6-A28BBFAEBA0C}"/>
              </a:ext>
            </a:extLst>
          </p:cNvPr>
          <p:cNvSpPr/>
          <p:nvPr/>
        </p:nvSpPr>
        <p:spPr>
          <a:xfrm>
            <a:off x="459376" y="1111413"/>
            <a:ext cx="470263" cy="465387"/>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5" name="ZoneTexte 4">
            <a:extLst>
              <a:ext uri="{FF2B5EF4-FFF2-40B4-BE49-F238E27FC236}">
                <a16:creationId xmlns:a16="http://schemas.microsoft.com/office/drawing/2014/main" id="{BA8DDE44-1297-4D21-897A-46FCCBD6A7A0}"/>
              </a:ext>
            </a:extLst>
          </p:cNvPr>
          <p:cNvSpPr txBox="1"/>
          <p:nvPr/>
        </p:nvSpPr>
        <p:spPr>
          <a:xfrm>
            <a:off x="694507" y="1950781"/>
            <a:ext cx="10461172" cy="369332"/>
          </a:xfrm>
          <a:prstGeom prst="rect">
            <a:avLst/>
          </a:prstGeom>
          <a:noFill/>
        </p:spPr>
        <p:txBody>
          <a:bodyPr wrap="square" rtlCol="0">
            <a:spAutoFit/>
          </a:bodyPr>
          <a:lstStyle/>
          <a:p>
            <a:r>
              <a:rPr lang="fr-FR" b="1" dirty="0"/>
              <a:t>L'audace, le dynamisme, la proximité, la transparence et la simplicité</a:t>
            </a:r>
            <a:r>
              <a:rPr lang="fr-FR" dirty="0"/>
              <a:t> sont les 5 valeurs principales d’Orange.</a:t>
            </a:r>
          </a:p>
        </p:txBody>
      </p:sp>
      <p:pic>
        <p:nvPicPr>
          <p:cNvPr id="7" name="Image 6">
            <a:extLst>
              <a:ext uri="{FF2B5EF4-FFF2-40B4-BE49-F238E27FC236}">
                <a16:creationId xmlns:a16="http://schemas.microsoft.com/office/drawing/2014/main" id="{85E57011-28C2-486F-AFCF-E3AEBB002D1A}"/>
              </a:ext>
            </a:extLst>
          </p:cNvPr>
          <p:cNvPicPr>
            <a:picLocks noChangeAspect="1"/>
          </p:cNvPicPr>
          <p:nvPr/>
        </p:nvPicPr>
        <p:blipFill>
          <a:blip r:embed="rId3"/>
          <a:stretch>
            <a:fillRect/>
          </a:stretch>
        </p:blipFill>
        <p:spPr>
          <a:xfrm>
            <a:off x="7443216" y="2881568"/>
            <a:ext cx="4218227" cy="2913620"/>
          </a:xfrm>
          <a:prstGeom prst="rect">
            <a:avLst/>
          </a:prstGeom>
        </p:spPr>
      </p:pic>
      <p:pic>
        <p:nvPicPr>
          <p:cNvPr id="9" name="Image 8">
            <a:extLst>
              <a:ext uri="{FF2B5EF4-FFF2-40B4-BE49-F238E27FC236}">
                <a16:creationId xmlns:a16="http://schemas.microsoft.com/office/drawing/2014/main" id="{0964A1CD-92F4-582F-FE41-D3B0C87ADD2B}"/>
              </a:ext>
            </a:extLst>
          </p:cNvPr>
          <p:cNvPicPr>
            <a:picLocks noChangeAspect="1"/>
          </p:cNvPicPr>
          <p:nvPr/>
        </p:nvPicPr>
        <p:blipFill>
          <a:blip r:embed="rId4"/>
          <a:stretch>
            <a:fillRect/>
          </a:stretch>
        </p:blipFill>
        <p:spPr>
          <a:xfrm>
            <a:off x="9900458" y="143358"/>
            <a:ext cx="1645726" cy="1403475"/>
          </a:xfrm>
          <a:prstGeom prst="rect">
            <a:avLst/>
          </a:prstGeom>
        </p:spPr>
      </p:pic>
      <p:sp>
        <p:nvSpPr>
          <p:cNvPr id="8" name="ZoneTexte 7">
            <a:extLst>
              <a:ext uri="{FF2B5EF4-FFF2-40B4-BE49-F238E27FC236}">
                <a16:creationId xmlns:a16="http://schemas.microsoft.com/office/drawing/2014/main" id="{4BE7B752-E6BA-1883-2808-6A994C209ECF}"/>
              </a:ext>
            </a:extLst>
          </p:cNvPr>
          <p:cNvSpPr txBox="1"/>
          <p:nvPr/>
        </p:nvSpPr>
        <p:spPr>
          <a:xfrm>
            <a:off x="1712536" y="5610522"/>
            <a:ext cx="4383464" cy="369332"/>
          </a:xfrm>
          <a:prstGeom prst="rect">
            <a:avLst/>
          </a:prstGeom>
          <a:noFill/>
        </p:spPr>
        <p:txBody>
          <a:bodyPr wrap="square" rtlCol="0">
            <a:spAutoFit/>
          </a:bodyPr>
          <a:lstStyle/>
          <a:p>
            <a:r>
              <a:rPr lang="fr-FR" dirty="0">
                <a:hlinkClick r:id="rId5"/>
              </a:rPr>
              <a:t>Organisation - BTS SIO SISR (wordpress.com)</a:t>
            </a:r>
            <a:endParaRPr lang="fr-FR" dirty="0"/>
          </a:p>
        </p:txBody>
      </p:sp>
    </p:spTree>
    <p:extLst>
      <p:ext uri="{BB962C8B-B14F-4D97-AF65-F5344CB8AC3E}">
        <p14:creationId xmlns:p14="http://schemas.microsoft.com/office/powerpoint/2010/main" val="3842064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285570-8499-4201-B934-C2593CC4F3FA}"/>
              </a:ext>
            </a:extLst>
          </p:cNvPr>
          <p:cNvSpPr>
            <a:spLocks noGrp="1"/>
          </p:cNvSpPr>
          <p:nvPr>
            <p:ph type="title"/>
          </p:nvPr>
        </p:nvSpPr>
        <p:spPr>
          <a:xfrm>
            <a:off x="1097280" y="286603"/>
            <a:ext cx="10058400" cy="1450757"/>
          </a:xfrm>
        </p:spPr>
        <p:txBody>
          <a:bodyPr/>
          <a:lstStyle/>
          <a:p>
            <a:r>
              <a:rPr lang="fr-FR" b="1" dirty="0">
                <a:solidFill>
                  <a:schemeClr val="accent1">
                    <a:lumMod val="75000"/>
                  </a:schemeClr>
                </a:solidFill>
              </a:rPr>
              <a:t>Organigramme du service</a:t>
            </a:r>
          </a:p>
        </p:txBody>
      </p:sp>
      <p:sp>
        <p:nvSpPr>
          <p:cNvPr id="4" name="Espace réservé du numéro de diapositive 3">
            <a:extLst>
              <a:ext uri="{FF2B5EF4-FFF2-40B4-BE49-F238E27FC236}">
                <a16:creationId xmlns:a16="http://schemas.microsoft.com/office/drawing/2014/main" id="{2619FA8E-D6DE-4BB2-966A-CD34004029EB}"/>
              </a:ext>
            </a:extLst>
          </p:cNvPr>
          <p:cNvSpPr>
            <a:spLocks noGrp="1"/>
          </p:cNvSpPr>
          <p:nvPr>
            <p:ph type="sldNum" sz="quarter" idx="12"/>
          </p:nvPr>
        </p:nvSpPr>
        <p:spPr/>
        <p:txBody>
          <a:bodyPr/>
          <a:lstStyle/>
          <a:p>
            <a:fld id="{5367995D-5CF2-4C08-BF29-5501E9963EA9}" type="slidenum">
              <a:rPr lang="fr-FR" smtClean="0"/>
              <a:t>5</a:t>
            </a:fld>
            <a:endParaRPr lang="fr-FR" dirty="0"/>
          </a:p>
        </p:txBody>
      </p:sp>
      <p:pic>
        <p:nvPicPr>
          <p:cNvPr id="7" name="Espace réservé du contenu 6">
            <a:extLst>
              <a:ext uri="{FF2B5EF4-FFF2-40B4-BE49-F238E27FC236}">
                <a16:creationId xmlns:a16="http://schemas.microsoft.com/office/drawing/2014/main" id="{B02D7C94-92A6-448E-84EF-24DA87D65CAC}"/>
              </a:ext>
            </a:extLst>
          </p:cNvPr>
          <p:cNvPicPr>
            <a:picLocks noGrp="1" noChangeAspect="1"/>
          </p:cNvPicPr>
          <p:nvPr>
            <p:ph idx="1"/>
          </p:nvPr>
        </p:nvPicPr>
        <p:blipFill>
          <a:blip r:embed="rId2"/>
          <a:stretch>
            <a:fillRect/>
          </a:stretch>
        </p:blipFill>
        <p:spPr>
          <a:xfrm>
            <a:off x="5959979" y="1878164"/>
            <a:ext cx="5853925" cy="4302451"/>
          </a:xfrm>
        </p:spPr>
      </p:pic>
      <p:sp>
        <p:nvSpPr>
          <p:cNvPr id="9" name="Rectangle 8">
            <a:extLst>
              <a:ext uri="{FF2B5EF4-FFF2-40B4-BE49-F238E27FC236}">
                <a16:creationId xmlns:a16="http://schemas.microsoft.com/office/drawing/2014/main" id="{D60F9A73-EFF4-4287-A348-7AA786FEDF24}"/>
              </a:ext>
            </a:extLst>
          </p:cNvPr>
          <p:cNvSpPr/>
          <p:nvPr/>
        </p:nvSpPr>
        <p:spPr>
          <a:xfrm>
            <a:off x="6131705" y="2783394"/>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A04088DE-DF7F-4208-919D-BDAE788282E6}"/>
              </a:ext>
            </a:extLst>
          </p:cNvPr>
          <p:cNvSpPr/>
          <p:nvPr/>
        </p:nvSpPr>
        <p:spPr>
          <a:xfrm>
            <a:off x="6121658" y="3324330"/>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5C97EC64-58BC-4C6A-A6B6-81757F304730}"/>
              </a:ext>
            </a:extLst>
          </p:cNvPr>
          <p:cNvSpPr/>
          <p:nvPr/>
        </p:nvSpPr>
        <p:spPr>
          <a:xfrm>
            <a:off x="6121657" y="3888713"/>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02D2F603-357D-4D8A-943A-31182309D3E3}"/>
              </a:ext>
            </a:extLst>
          </p:cNvPr>
          <p:cNvSpPr/>
          <p:nvPr/>
        </p:nvSpPr>
        <p:spPr>
          <a:xfrm>
            <a:off x="6131704" y="4426300"/>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2C7F6964-012C-4518-BD6B-3ACAA33BBA8F}"/>
              </a:ext>
            </a:extLst>
          </p:cNvPr>
          <p:cNvSpPr/>
          <p:nvPr/>
        </p:nvSpPr>
        <p:spPr>
          <a:xfrm>
            <a:off x="8151422" y="5539994"/>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D655201E-3AEA-4CC7-A23F-F58E32C27619}"/>
              </a:ext>
            </a:extLst>
          </p:cNvPr>
          <p:cNvSpPr/>
          <p:nvPr/>
        </p:nvSpPr>
        <p:spPr>
          <a:xfrm>
            <a:off x="8151423" y="4968911"/>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216A8D0D-DB7A-4B2A-8354-C9094FB7A865}"/>
              </a:ext>
            </a:extLst>
          </p:cNvPr>
          <p:cNvSpPr/>
          <p:nvPr/>
        </p:nvSpPr>
        <p:spPr>
          <a:xfrm>
            <a:off x="8151424" y="2781218"/>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70B4902C-9FF0-4676-884D-526BE5FA2DB0}"/>
              </a:ext>
            </a:extLst>
          </p:cNvPr>
          <p:cNvSpPr/>
          <p:nvPr/>
        </p:nvSpPr>
        <p:spPr>
          <a:xfrm>
            <a:off x="8151424" y="3324330"/>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25C50996-DDF8-43D8-9099-7BEF208ABC5D}"/>
              </a:ext>
            </a:extLst>
          </p:cNvPr>
          <p:cNvSpPr/>
          <p:nvPr/>
        </p:nvSpPr>
        <p:spPr>
          <a:xfrm>
            <a:off x="8141375" y="4426300"/>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0A08F737-BCC9-4EBA-870B-D5BE6A30ACA6}"/>
              </a:ext>
            </a:extLst>
          </p:cNvPr>
          <p:cNvSpPr/>
          <p:nvPr/>
        </p:nvSpPr>
        <p:spPr>
          <a:xfrm>
            <a:off x="8141375" y="3883689"/>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C6CCA626-9D74-45E7-B6B3-4DC3C84CD4FC}"/>
              </a:ext>
            </a:extLst>
          </p:cNvPr>
          <p:cNvSpPr/>
          <p:nvPr/>
        </p:nvSpPr>
        <p:spPr>
          <a:xfrm>
            <a:off x="6131704" y="4983983"/>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88C0AECA-F7BC-4313-B45E-E2D0C1B3247E}"/>
              </a:ext>
            </a:extLst>
          </p:cNvPr>
          <p:cNvSpPr/>
          <p:nvPr/>
        </p:nvSpPr>
        <p:spPr>
          <a:xfrm>
            <a:off x="6131704" y="5528271"/>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5D0019DD-1411-4511-9586-535674F9571F}"/>
              </a:ext>
            </a:extLst>
          </p:cNvPr>
          <p:cNvSpPr/>
          <p:nvPr/>
        </p:nvSpPr>
        <p:spPr>
          <a:xfrm>
            <a:off x="10087409" y="3324330"/>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D51AB2D8-3744-4019-9F97-7B1662BE72CD}"/>
              </a:ext>
            </a:extLst>
          </p:cNvPr>
          <p:cNvSpPr/>
          <p:nvPr/>
        </p:nvSpPr>
        <p:spPr>
          <a:xfrm>
            <a:off x="10087410" y="4982309"/>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C45364E9-D96B-4CAE-A02C-494290CE9124}"/>
              </a:ext>
            </a:extLst>
          </p:cNvPr>
          <p:cNvSpPr/>
          <p:nvPr/>
        </p:nvSpPr>
        <p:spPr>
          <a:xfrm>
            <a:off x="10102481" y="4418764"/>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1AF055CD-56AA-474B-8156-F3A19B8AEAB7}"/>
              </a:ext>
            </a:extLst>
          </p:cNvPr>
          <p:cNvSpPr/>
          <p:nvPr/>
        </p:nvSpPr>
        <p:spPr>
          <a:xfrm>
            <a:off x="10098294" y="3867442"/>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73D2226F-E7E5-4BE0-AF97-9C37D42E316A}"/>
              </a:ext>
            </a:extLst>
          </p:cNvPr>
          <p:cNvSpPr/>
          <p:nvPr/>
        </p:nvSpPr>
        <p:spPr>
          <a:xfrm>
            <a:off x="10087409" y="2781218"/>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E4ABF3E0-C2F8-4088-937C-6F6084C22F57}"/>
              </a:ext>
            </a:extLst>
          </p:cNvPr>
          <p:cNvSpPr/>
          <p:nvPr/>
        </p:nvSpPr>
        <p:spPr>
          <a:xfrm>
            <a:off x="7943753" y="2012854"/>
            <a:ext cx="241161" cy="29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B8C1D73F-AC08-42C3-92BF-8660A125F079}"/>
              </a:ext>
            </a:extLst>
          </p:cNvPr>
          <p:cNvSpPr/>
          <p:nvPr/>
        </p:nvSpPr>
        <p:spPr>
          <a:xfrm>
            <a:off x="7913609" y="5315580"/>
            <a:ext cx="2154541" cy="73135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A268E255-204E-4D69-A9FF-FC2AF68B2465}"/>
              </a:ext>
            </a:extLst>
          </p:cNvPr>
          <p:cNvSpPr txBox="1"/>
          <p:nvPr/>
        </p:nvSpPr>
        <p:spPr>
          <a:xfrm>
            <a:off x="1230859" y="2458052"/>
            <a:ext cx="3633397" cy="646331"/>
          </a:xfrm>
          <a:prstGeom prst="rect">
            <a:avLst/>
          </a:prstGeom>
          <a:noFill/>
        </p:spPr>
        <p:txBody>
          <a:bodyPr wrap="square" rtlCol="0">
            <a:spAutoFit/>
          </a:bodyPr>
          <a:lstStyle/>
          <a:p>
            <a:r>
              <a:rPr lang="fr-FR" sz="3600" b="1" u="sng" dirty="0"/>
              <a:t>Service</a:t>
            </a:r>
            <a:r>
              <a:rPr lang="fr-FR" sz="3600" dirty="0"/>
              <a:t> : DISU/TSP</a:t>
            </a:r>
          </a:p>
        </p:txBody>
      </p:sp>
      <p:pic>
        <p:nvPicPr>
          <p:cNvPr id="6" name="Image 5">
            <a:extLst>
              <a:ext uri="{FF2B5EF4-FFF2-40B4-BE49-F238E27FC236}">
                <a16:creationId xmlns:a16="http://schemas.microsoft.com/office/drawing/2014/main" id="{BA65E971-925F-4C88-8F58-DE26AC95CE05}"/>
              </a:ext>
            </a:extLst>
          </p:cNvPr>
          <p:cNvPicPr>
            <a:picLocks noChangeAspect="1"/>
          </p:cNvPicPr>
          <p:nvPr/>
        </p:nvPicPr>
        <p:blipFill>
          <a:blip r:embed="rId3"/>
          <a:stretch>
            <a:fillRect/>
          </a:stretch>
        </p:blipFill>
        <p:spPr>
          <a:xfrm>
            <a:off x="378096" y="3318905"/>
            <a:ext cx="5324827" cy="2345231"/>
          </a:xfrm>
          <a:prstGeom prst="rect">
            <a:avLst/>
          </a:prstGeom>
        </p:spPr>
      </p:pic>
    </p:spTree>
    <p:extLst>
      <p:ext uri="{BB962C8B-B14F-4D97-AF65-F5344CB8AC3E}">
        <p14:creationId xmlns:p14="http://schemas.microsoft.com/office/powerpoint/2010/main" val="112935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DBA70010-2190-4A09-886D-EC13E3F6F948}"/>
              </a:ext>
            </a:extLst>
          </p:cNvPr>
          <p:cNvSpPr>
            <a:spLocks noGrp="1"/>
          </p:cNvSpPr>
          <p:nvPr>
            <p:ph type="title"/>
          </p:nvPr>
        </p:nvSpPr>
        <p:spPr/>
        <p:txBody>
          <a:bodyPr/>
          <a:lstStyle/>
          <a:p>
            <a:r>
              <a:rPr lang="fr-FR" b="1" dirty="0">
                <a:solidFill>
                  <a:schemeClr val="accent1">
                    <a:lumMod val="75000"/>
                  </a:schemeClr>
                </a:solidFill>
              </a:rPr>
              <a:t>Missions réalisées en organisation</a:t>
            </a:r>
          </a:p>
        </p:txBody>
      </p:sp>
      <p:sp>
        <p:nvSpPr>
          <p:cNvPr id="10" name="Espace réservé du contenu 9">
            <a:extLst>
              <a:ext uri="{FF2B5EF4-FFF2-40B4-BE49-F238E27FC236}">
                <a16:creationId xmlns:a16="http://schemas.microsoft.com/office/drawing/2014/main" id="{95BDED7E-8446-442F-BC0D-D463546F0894}"/>
              </a:ext>
            </a:extLst>
          </p:cNvPr>
          <p:cNvSpPr>
            <a:spLocks noGrp="1"/>
          </p:cNvSpPr>
          <p:nvPr>
            <p:ph idx="1"/>
          </p:nvPr>
        </p:nvSpPr>
        <p:spPr/>
        <p:txBody>
          <a:bodyPr/>
          <a:lstStyle/>
          <a:p>
            <a:pPr marL="0" indent="0">
              <a:buNone/>
            </a:pPr>
            <a:r>
              <a:rPr lang="fr-FR" b="1" u="sng" dirty="0"/>
              <a:t>Mission 1</a:t>
            </a:r>
            <a:r>
              <a:rPr lang="fr-FR" dirty="0"/>
              <a:t> : </a:t>
            </a:r>
            <a:r>
              <a:rPr lang="fr-FR" sz="1800" b="1" u="sng" dirty="0">
                <a:latin typeface="Calibri" panose="020F0502020204030204" pitchFamily="34" charset="0"/>
                <a:ea typeface="Calibri" panose="020F0502020204030204" pitchFamily="34" charset="0"/>
                <a:cs typeface="Calibri" panose="020F0502020204030204" pitchFamily="34" charset="0"/>
              </a:rPr>
              <a:t>Projet P50067</a:t>
            </a:r>
          </a:p>
          <a:p>
            <a:pPr marL="0" indent="0">
              <a:buNone/>
            </a:pPr>
            <a:endParaRPr lang="fr-FR" sz="1800" dirty="0">
              <a:latin typeface="+mj-lt"/>
              <a:cs typeface="Times New Roman" panose="02020603050405020304" pitchFamily="18" charset="0"/>
            </a:endParaRPr>
          </a:p>
          <a:p>
            <a:pPr marL="0" indent="0">
              <a:buNone/>
            </a:pPr>
            <a:endParaRPr lang="fr-FR" dirty="0"/>
          </a:p>
        </p:txBody>
      </p:sp>
      <p:sp>
        <p:nvSpPr>
          <p:cNvPr id="11" name="Espace réservé du numéro de diapositive 10">
            <a:extLst>
              <a:ext uri="{FF2B5EF4-FFF2-40B4-BE49-F238E27FC236}">
                <a16:creationId xmlns:a16="http://schemas.microsoft.com/office/drawing/2014/main" id="{BBDE0ACA-D352-48B6-A7AB-84A4CEAC55DB}"/>
              </a:ext>
            </a:extLst>
          </p:cNvPr>
          <p:cNvSpPr>
            <a:spLocks noGrp="1"/>
          </p:cNvSpPr>
          <p:nvPr>
            <p:ph type="sldNum" sz="quarter" idx="12"/>
          </p:nvPr>
        </p:nvSpPr>
        <p:spPr/>
        <p:txBody>
          <a:bodyPr/>
          <a:lstStyle/>
          <a:p>
            <a:fld id="{5367995D-5CF2-4C08-BF29-5501E9963EA9}" type="slidenum">
              <a:rPr lang="fr-FR" smtClean="0"/>
              <a:t>6</a:t>
            </a:fld>
            <a:endParaRPr lang="fr-FR" dirty="0"/>
          </a:p>
        </p:txBody>
      </p:sp>
      <p:pic>
        <p:nvPicPr>
          <p:cNvPr id="12" name="Image 11">
            <a:extLst>
              <a:ext uri="{FF2B5EF4-FFF2-40B4-BE49-F238E27FC236}">
                <a16:creationId xmlns:a16="http://schemas.microsoft.com/office/drawing/2014/main" id="{2C1F2443-DB78-4ED9-A6DF-0F69BF6E7F11}"/>
              </a:ext>
            </a:extLst>
          </p:cNvPr>
          <p:cNvPicPr>
            <a:picLocks noChangeAspect="1"/>
          </p:cNvPicPr>
          <p:nvPr/>
        </p:nvPicPr>
        <p:blipFill>
          <a:blip r:embed="rId2"/>
          <a:stretch>
            <a:fillRect/>
          </a:stretch>
        </p:blipFill>
        <p:spPr>
          <a:xfrm>
            <a:off x="8835211" y="2131280"/>
            <a:ext cx="2815934" cy="1935954"/>
          </a:xfrm>
          <a:prstGeom prst="rect">
            <a:avLst/>
          </a:prstGeom>
        </p:spPr>
      </p:pic>
      <p:pic>
        <p:nvPicPr>
          <p:cNvPr id="13" name="Image 12">
            <a:extLst>
              <a:ext uri="{FF2B5EF4-FFF2-40B4-BE49-F238E27FC236}">
                <a16:creationId xmlns:a16="http://schemas.microsoft.com/office/drawing/2014/main" id="{1840FB49-3DFE-4324-BA98-24E251461902}"/>
              </a:ext>
            </a:extLst>
          </p:cNvPr>
          <p:cNvPicPr>
            <a:picLocks noChangeAspect="1"/>
          </p:cNvPicPr>
          <p:nvPr/>
        </p:nvPicPr>
        <p:blipFill>
          <a:blip r:embed="rId3"/>
          <a:stretch>
            <a:fillRect/>
          </a:stretch>
        </p:blipFill>
        <p:spPr>
          <a:xfrm>
            <a:off x="8646199" y="4020527"/>
            <a:ext cx="3042168" cy="2097206"/>
          </a:xfrm>
          <a:prstGeom prst="rect">
            <a:avLst/>
          </a:prstGeom>
        </p:spPr>
      </p:pic>
      <p:pic>
        <p:nvPicPr>
          <p:cNvPr id="14" name="Image 13">
            <a:extLst>
              <a:ext uri="{FF2B5EF4-FFF2-40B4-BE49-F238E27FC236}">
                <a16:creationId xmlns:a16="http://schemas.microsoft.com/office/drawing/2014/main" id="{E225D6EB-8BAD-426A-BEBE-6C6A0E326773}"/>
              </a:ext>
            </a:extLst>
          </p:cNvPr>
          <p:cNvPicPr>
            <a:picLocks noChangeAspect="1"/>
          </p:cNvPicPr>
          <p:nvPr/>
        </p:nvPicPr>
        <p:blipFill>
          <a:blip r:embed="rId4"/>
          <a:stretch>
            <a:fillRect/>
          </a:stretch>
        </p:blipFill>
        <p:spPr>
          <a:xfrm>
            <a:off x="5338298" y="2482714"/>
            <a:ext cx="2301189" cy="1525975"/>
          </a:xfrm>
          <a:prstGeom prst="rect">
            <a:avLst/>
          </a:prstGeom>
        </p:spPr>
      </p:pic>
      <p:pic>
        <p:nvPicPr>
          <p:cNvPr id="15" name="Image 14">
            <a:extLst>
              <a:ext uri="{FF2B5EF4-FFF2-40B4-BE49-F238E27FC236}">
                <a16:creationId xmlns:a16="http://schemas.microsoft.com/office/drawing/2014/main" id="{24F12CCB-F897-4E41-B4CB-346AE15BF7C5}"/>
              </a:ext>
            </a:extLst>
          </p:cNvPr>
          <p:cNvPicPr>
            <a:picLocks noChangeAspect="1"/>
          </p:cNvPicPr>
          <p:nvPr/>
        </p:nvPicPr>
        <p:blipFill>
          <a:blip r:embed="rId5"/>
          <a:stretch>
            <a:fillRect/>
          </a:stretch>
        </p:blipFill>
        <p:spPr>
          <a:xfrm>
            <a:off x="5186094" y="4352780"/>
            <a:ext cx="2577653" cy="1755065"/>
          </a:xfrm>
          <a:prstGeom prst="rect">
            <a:avLst/>
          </a:prstGeom>
        </p:spPr>
      </p:pic>
      <p:cxnSp>
        <p:nvCxnSpPr>
          <p:cNvPr id="17" name="Connecteur droit avec flèche 16">
            <a:extLst>
              <a:ext uri="{FF2B5EF4-FFF2-40B4-BE49-F238E27FC236}">
                <a16:creationId xmlns:a16="http://schemas.microsoft.com/office/drawing/2014/main" id="{B0AA3DB2-EE53-41CC-91E7-6F392130B065}"/>
              </a:ext>
            </a:extLst>
          </p:cNvPr>
          <p:cNvCxnSpPr>
            <a:cxnSpLocks/>
            <a:stCxn id="14" idx="3"/>
          </p:cNvCxnSpPr>
          <p:nvPr/>
        </p:nvCxnSpPr>
        <p:spPr>
          <a:xfrm flipV="1">
            <a:off x="7639487" y="3245701"/>
            <a:ext cx="15089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30B4272-25CC-4C4D-976C-437D652212F1}"/>
              </a:ext>
            </a:extLst>
          </p:cNvPr>
          <p:cNvCxnSpPr>
            <a:cxnSpLocks/>
            <a:stCxn id="15" idx="3"/>
          </p:cNvCxnSpPr>
          <p:nvPr/>
        </p:nvCxnSpPr>
        <p:spPr>
          <a:xfrm flipV="1">
            <a:off x="7763747" y="5230312"/>
            <a:ext cx="14967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F479FE58-F84B-4395-AE0F-0ACE6D8ADE08}"/>
              </a:ext>
            </a:extLst>
          </p:cNvPr>
          <p:cNvSpPr txBox="1"/>
          <p:nvPr/>
        </p:nvSpPr>
        <p:spPr>
          <a:xfrm>
            <a:off x="322143" y="2047082"/>
            <a:ext cx="4863951" cy="4524315"/>
          </a:xfrm>
          <a:prstGeom prst="rect">
            <a:avLst/>
          </a:prstGeom>
          <a:noFill/>
        </p:spPr>
        <p:txBody>
          <a:bodyPr wrap="square" rtlCol="0">
            <a:spAutoFit/>
          </a:bodyPr>
          <a:lstStyle/>
          <a:p>
            <a:endParaRPr lang="fr-FR" sz="1800" dirty="0">
              <a:effectLst/>
              <a:latin typeface="Comic Sans MS" panose="030F0702030302020204" pitchFamily="66" charset="0"/>
              <a:ea typeface="Calibri" panose="020F0502020204030204" pitchFamily="34" charset="0"/>
              <a:cs typeface="Times New Roman" panose="02020603050405020304" pitchFamily="18" charset="0"/>
            </a:endParaRPr>
          </a:p>
          <a:p>
            <a:r>
              <a:rPr lang="fr-FR" sz="1800" b="1" u="sng" dirty="0">
                <a:effectLst/>
                <a:latin typeface="Calibri" panose="020F0502020204030204" pitchFamily="34" charset="0"/>
                <a:ea typeface="Calibri" panose="020F0502020204030204" pitchFamily="34" charset="0"/>
                <a:cs typeface="Calibri" panose="020F0502020204030204" pitchFamily="34" charset="0"/>
              </a:rPr>
              <a:t>Le projet P50067 </a:t>
            </a:r>
            <a:r>
              <a:rPr lang="fr-FR" sz="1800" dirty="0">
                <a:effectLst/>
                <a:latin typeface="Calibri" panose="020F0502020204030204" pitchFamily="34" charset="0"/>
                <a:ea typeface="Calibri" panose="020F0502020204030204" pitchFamily="34" charset="0"/>
                <a:cs typeface="Calibri" panose="020F0502020204030204" pitchFamily="34" charset="0"/>
              </a:rPr>
              <a:t>consiste au remplacement de l’intégralité des PC nomades obsolètes, </a:t>
            </a:r>
            <a:r>
              <a:rPr lang="fr-FR" dirty="0">
                <a:latin typeface="Calibri" panose="020F0502020204030204" pitchFamily="34" charset="0"/>
                <a:ea typeface="Calibri" panose="020F0502020204030204" pitchFamily="34" charset="0"/>
                <a:cs typeface="Calibri" panose="020F0502020204030204" pitchFamily="34" charset="0"/>
              </a:rPr>
              <a:t>p</a:t>
            </a:r>
            <a:r>
              <a:rPr lang="fr-FR" sz="1800" dirty="0">
                <a:effectLst/>
                <a:latin typeface="Calibri" panose="020F0502020204030204" pitchFamily="34" charset="0"/>
                <a:ea typeface="Calibri" panose="020F0502020204030204" pitchFamily="34" charset="0"/>
                <a:cs typeface="Calibri" panose="020F0502020204030204" pitchFamily="34" charset="0"/>
              </a:rPr>
              <a:t>our des machines plus récentes et bien plus performantes.</a:t>
            </a:r>
          </a:p>
          <a:p>
            <a:endParaRPr lang="fr-FR" dirty="0">
              <a:latin typeface="Comic Sans MS" panose="030F0702030302020204" pitchFamily="66" charset="0"/>
              <a:ea typeface="Calibri" panose="020F0502020204030204" pitchFamily="34" charset="0"/>
              <a:cs typeface="Times New Roman" panose="02020603050405020304" pitchFamily="18" charset="0"/>
            </a:endParaRPr>
          </a:p>
          <a:p>
            <a:endParaRPr lang="fr-FR" sz="1800" dirty="0">
              <a:effectLst/>
              <a:latin typeface="Comic Sans MS" panose="030F0702030302020204" pitchFamily="66" charset="0"/>
              <a:ea typeface="Calibri" panose="020F0502020204030204" pitchFamily="34" charset="0"/>
              <a:cs typeface="Times New Roman" panose="02020603050405020304" pitchFamily="18" charset="0"/>
            </a:endParaRPr>
          </a:p>
          <a:p>
            <a:r>
              <a:rPr lang="fr-FR" sz="1800" b="1" u="sng" dirty="0">
                <a:effectLst/>
                <a:latin typeface="Calibri" panose="020F0502020204030204" pitchFamily="34" charset="0"/>
                <a:ea typeface="Calibri" panose="020F0502020204030204" pitchFamily="34" charset="0"/>
                <a:cs typeface="Calibri" panose="020F0502020204030204" pitchFamily="34" charset="0"/>
              </a:rPr>
              <a:t>G1 et G2 (HP) </a:t>
            </a:r>
            <a:r>
              <a:rPr lang="fr-FR" sz="1800" dirty="0">
                <a:effectLst/>
                <a:latin typeface="Calibri" panose="020F0502020204030204" pitchFamily="34" charset="0"/>
                <a:ea typeface="Calibri" panose="020F0502020204030204" pitchFamily="34" charset="0"/>
                <a:cs typeface="Calibri" panose="020F0502020204030204" pitchFamily="34" charset="0"/>
              </a:rPr>
              <a:t>par des </a:t>
            </a:r>
            <a:r>
              <a:rPr lang="fr-FR" sz="1800" b="1" u="sng" dirty="0">
                <a:effectLst/>
                <a:latin typeface="Calibri" panose="020F0502020204030204" pitchFamily="34" charset="0"/>
                <a:ea typeface="Calibri" panose="020F0502020204030204" pitchFamily="34" charset="0"/>
                <a:cs typeface="Calibri" panose="020F0502020204030204" pitchFamily="34" charset="0"/>
              </a:rPr>
              <a:t>EliteBook 845 G7 (HP)</a:t>
            </a:r>
            <a:r>
              <a:rPr lang="fr-FR" sz="1800" dirty="0">
                <a:effectLst/>
                <a:latin typeface="Calibri" panose="020F0502020204030204" pitchFamily="34" charset="0"/>
                <a:ea typeface="Calibri" panose="020F0502020204030204" pitchFamily="34" charset="0"/>
                <a:cs typeface="Calibri" panose="020F0502020204030204" pitchFamily="34" charset="0"/>
              </a:rPr>
              <a:t> ou des </a:t>
            </a:r>
            <a:r>
              <a:rPr lang="fr-FR" sz="1800" b="1" u="sng" dirty="0">
                <a:effectLst/>
                <a:latin typeface="Calibri" panose="020F0502020204030204" pitchFamily="34" charset="0"/>
                <a:ea typeface="Calibri" panose="020F0502020204030204" pitchFamily="34" charset="0"/>
                <a:cs typeface="Calibri" panose="020F0502020204030204" pitchFamily="34" charset="0"/>
              </a:rPr>
              <a:t>T14S (Lenovo)</a:t>
            </a:r>
          </a:p>
          <a:p>
            <a:endParaRPr lang="fr-FR" b="1" u="sng" dirty="0">
              <a:latin typeface="Comic Sans MS" panose="030F0702030302020204" pitchFamily="66" charset="0"/>
              <a:cs typeface="Times New Roman" panose="02020603050405020304" pitchFamily="18" charset="0"/>
            </a:endParaRPr>
          </a:p>
          <a:p>
            <a:endParaRPr lang="fr-FR" b="1" u="sng" dirty="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fr-FR" dirty="0"/>
              <a:t>Organisation </a:t>
            </a:r>
          </a:p>
          <a:p>
            <a:pPr marL="285750" indent="-285750">
              <a:buFont typeface="Arial" panose="020B0604020202020204" pitchFamily="34" charset="0"/>
              <a:buChar char="•"/>
            </a:pPr>
            <a:r>
              <a:rPr lang="fr-FR" dirty="0"/>
              <a:t>Soutien à l’utilisateur</a:t>
            </a:r>
          </a:p>
          <a:p>
            <a:pPr marL="285750" indent="-285750">
              <a:buFont typeface="Arial" panose="020B0604020202020204" pitchFamily="34" charset="0"/>
              <a:buChar char="•"/>
            </a:pPr>
            <a:r>
              <a:rPr lang="fr-FR" dirty="0"/>
              <a:t>Intervention</a:t>
            </a:r>
          </a:p>
          <a:p>
            <a:pPr marL="285750" indent="-285750">
              <a:buFont typeface="Arial" panose="020B0604020202020204" pitchFamily="34" charset="0"/>
              <a:buChar char="•"/>
            </a:pPr>
            <a:r>
              <a:rPr lang="fr-FR" dirty="0"/>
              <a:t>Transfert de données </a:t>
            </a:r>
          </a:p>
          <a:p>
            <a:endParaRPr lang="fr-FR" dirty="0"/>
          </a:p>
        </p:txBody>
      </p:sp>
      <p:sp>
        <p:nvSpPr>
          <p:cNvPr id="16" name="Ellipse 15">
            <a:extLst>
              <a:ext uri="{FF2B5EF4-FFF2-40B4-BE49-F238E27FC236}">
                <a16:creationId xmlns:a16="http://schemas.microsoft.com/office/drawing/2014/main" id="{130BAB80-0F44-42EC-A28D-8F16465DA52A}"/>
              </a:ext>
            </a:extLst>
          </p:cNvPr>
          <p:cNvSpPr/>
          <p:nvPr/>
        </p:nvSpPr>
        <p:spPr>
          <a:xfrm>
            <a:off x="490644" y="1141997"/>
            <a:ext cx="470263" cy="465387"/>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18" name="Étoile : 5 branches 17">
            <a:extLst>
              <a:ext uri="{FF2B5EF4-FFF2-40B4-BE49-F238E27FC236}">
                <a16:creationId xmlns:a16="http://schemas.microsoft.com/office/drawing/2014/main" id="{2473576B-B763-4F9F-AC76-3060C25B5749}"/>
              </a:ext>
            </a:extLst>
          </p:cNvPr>
          <p:cNvSpPr/>
          <p:nvPr/>
        </p:nvSpPr>
        <p:spPr>
          <a:xfrm>
            <a:off x="576072" y="1845734"/>
            <a:ext cx="384048" cy="348826"/>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750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B5488C-190D-46F7-8486-15055ABAE937}"/>
              </a:ext>
            </a:extLst>
          </p:cNvPr>
          <p:cNvSpPr>
            <a:spLocks noGrp="1"/>
          </p:cNvSpPr>
          <p:nvPr>
            <p:ph type="title"/>
          </p:nvPr>
        </p:nvSpPr>
        <p:spPr/>
        <p:txBody>
          <a:bodyPr/>
          <a:lstStyle/>
          <a:p>
            <a:r>
              <a:rPr lang="fr-FR" b="1" dirty="0">
                <a:solidFill>
                  <a:schemeClr val="accent1">
                    <a:lumMod val="75000"/>
                  </a:schemeClr>
                </a:solidFill>
              </a:rPr>
              <a:t>Missions réalisées en organisation</a:t>
            </a:r>
          </a:p>
        </p:txBody>
      </p:sp>
      <p:sp>
        <p:nvSpPr>
          <p:cNvPr id="3" name="Espace réservé du contenu 2">
            <a:extLst>
              <a:ext uri="{FF2B5EF4-FFF2-40B4-BE49-F238E27FC236}">
                <a16:creationId xmlns:a16="http://schemas.microsoft.com/office/drawing/2014/main" id="{3AB5E9D0-8D0C-4ABA-9307-9CC609AF6BC3}"/>
              </a:ext>
            </a:extLst>
          </p:cNvPr>
          <p:cNvSpPr>
            <a:spLocks noGrp="1"/>
          </p:cNvSpPr>
          <p:nvPr>
            <p:ph idx="1"/>
          </p:nvPr>
        </p:nvSpPr>
        <p:spPr>
          <a:xfrm>
            <a:off x="1097280" y="1845734"/>
            <a:ext cx="3355848" cy="421978"/>
          </a:xfrm>
        </p:spPr>
        <p:txBody>
          <a:bodyPr/>
          <a:lstStyle/>
          <a:p>
            <a:pPr marL="0" indent="0">
              <a:buNone/>
            </a:pPr>
            <a:r>
              <a:rPr lang="fr-FR" b="1" u="sng" dirty="0"/>
              <a:t>Mission 2</a:t>
            </a:r>
            <a:r>
              <a:rPr lang="fr-FR" dirty="0"/>
              <a:t> : </a:t>
            </a:r>
            <a:r>
              <a:rPr lang="fr-FR" b="1" u="sng" dirty="0"/>
              <a:t>Gestion des stocks</a:t>
            </a:r>
          </a:p>
          <a:p>
            <a:pPr marL="0" indent="0">
              <a:buNone/>
            </a:pPr>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06C956CD-FCFF-4BAD-A4AF-8428E2DB6762}"/>
              </a:ext>
            </a:extLst>
          </p:cNvPr>
          <p:cNvSpPr>
            <a:spLocks noGrp="1"/>
          </p:cNvSpPr>
          <p:nvPr>
            <p:ph type="sldNum" sz="quarter" idx="12"/>
          </p:nvPr>
        </p:nvSpPr>
        <p:spPr/>
        <p:txBody>
          <a:bodyPr/>
          <a:lstStyle/>
          <a:p>
            <a:fld id="{5367995D-5CF2-4C08-BF29-5501E9963EA9}" type="slidenum">
              <a:rPr lang="fr-FR" smtClean="0"/>
              <a:t>7</a:t>
            </a:fld>
            <a:endParaRPr lang="fr-FR" dirty="0"/>
          </a:p>
        </p:txBody>
      </p:sp>
      <p:pic>
        <p:nvPicPr>
          <p:cNvPr id="5" name="Image 4"/>
          <p:cNvPicPr>
            <a:picLocks noChangeAspect="1"/>
          </p:cNvPicPr>
          <p:nvPr/>
        </p:nvPicPr>
        <p:blipFill>
          <a:blip r:embed="rId2"/>
          <a:stretch>
            <a:fillRect/>
          </a:stretch>
        </p:blipFill>
        <p:spPr>
          <a:xfrm>
            <a:off x="5048555" y="2938560"/>
            <a:ext cx="6863627" cy="2361626"/>
          </a:xfrm>
          <a:prstGeom prst="rect">
            <a:avLst/>
          </a:prstGeom>
        </p:spPr>
      </p:pic>
      <p:sp>
        <p:nvSpPr>
          <p:cNvPr id="6" name="ZoneTexte 5">
            <a:extLst>
              <a:ext uri="{FF2B5EF4-FFF2-40B4-BE49-F238E27FC236}">
                <a16:creationId xmlns:a16="http://schemas.microsoft.com/office/drawing/2014/main" id="{1122CD41-927A-49DF-BD2E-1A0F3FD6F063}"/>
              </a:ext>
            </a:extLst>
          </p:cNvPr>
          <p:cNvSpPr txBox="1"/>
          <p:nvPr/>
        </p:nvSpPr>
        <p:spPr>
          <a:xfrm>
            <a:off x="-219455" y="2633472"/>
            <a:ext cx="5056632" cy="3139321"/>
          </a:xfrm>
          <a:prstGeom prst="rect">
            <a:avLst/>
          </a:prstGeom>
          <a:noFill/>
        </p:spPr>
        <p:txBody>
          <a:bodyPr wrap="square" rtlCol="0">
            <a:spAutoFit/>
          </a:bodyPr>
          <a:lstStyle/>
          <a:p>
            <a:pPr marL="742950" lvl="1" indent="-285750">
              <a:buClr>
                <a:schemeClr val="accent1"/>
              </a:buClr>
              <a:buFont typeface="Arial" panose="020B0604020202020204" pitchFamily="34" charset="0"/>
              <a:buChar char="•"/>
            </a:pPr>
            <a:r>
              <a:rPr lang="fr-FR" dirty="0"/>
              <a:t>Réapprovisionnement </a:t>
            </a:r>
          </a:p>
          <a:p>
            <a:pPr marL="742950" lvl="1" indent="-285750">
              <a:buClr>
                <a:schemeClr val="accent1"/>
              </a:buClr>
              <a:buFont typeface="Arial" panose="020B0604020202020204" pitchFamily="34" charset="0"/>
              <a:buChar char="•"/>
            </a:pPr>
            <a:r>
              <a:rPr lang="fr-FR" dirty="0"/>
              <a:t>Validation de réception / commande</a:t>
            </a:r>
          </a:p>
          <a:p>
            <a:pPr marL="742950" lvl="1" indent="-285750">
              <a:buClr>
                <a:schemeClr val="accent1"/>
              </a:buClr>
              <a:buFont typeface="Arial" panose="020B0604020202020204" pitchFamily="34" charset="0"/>
              <a:buChar char="•"/>
            </a:pPr>
            <a:r>
              <a:rPr lang="fr-FR" dirty="0"/>
              <a:t>Mise à jour de l’état des postes utilisateurs</a:t>
            </a:r>
          </a:p>
          <a:p>
            <a:pPr marL="742950" lvl="1" indent="-285750">
              <a:buClr>
                <a:schemeClr val="accent1"/>
              </a:buClr>
              <a:buFont typeface="Arial" panose="020B0604020202020204" pitchFamily="34" charset="0"/>
              <a:buChar char="•"/>
            </a:pPr>
            <a:r>
              <a:rPr lang="fr-FR" dirty="0"/>
              <a:t>Gestion des machines H.S / Réemployable</a:t>
            </a:r>
          </a:p>
          <a:p>
            <a:pPr marL="742950" lvl="1" indent="-285750">
              <a:buClr>
                <a:schemeClr val="accent1"/>
              </a:buClr>
              <a:buFont typeface="Arial" panose="020B0604020202020204" pitchFamily="34" charset="0"/>
              <a:buChar char="•"/>
            </a:pPr>
            <a:r>
              <a:rPr lang="fr-FR" dirty="0"/>
              <a:t>Gestion des machines en Maintenance / Qualification</a:t>
            </a:r>
          </a:p>
          <a:p>
            <a:pPr marL="742950" lvl="1" indent="-285750">
              <a:buClr>
                <a:schemeClr val="accent1"/>
              </a:buClr>
              <a:buFont typeface="Arial" panose="020B0604020202020204" pitchFamily="34" charset="0"/>
              <a:buChar char="•"/>
            </a:pPr>
            <a:r>
              <a:rPr lang="fr-FR" dirty="0"/>
              <a:t>Gestion des machines réservées pour projets</a:t>
            </a:r>
          </a:p>
          <a:p>
            <a:pPr marL="742950" lvl="1" indent="-285750">
              <a:buClr>
                <a:schemeClr val="accent1"/>
              </a:buClr>
              <a:buFont typeface="Arial" panose="020B0604020202020204" pitchFamily="34" charset="0"/>
              <a:buChar char="•"/>
            </a:pPr>
            <a:endParaRPr lang="fr-FR" dirty="0"/>
          </a:p>
          <a:p>
            <a:pPr marL="742950" lvl="1" indent="-285750">
              <a:buClr>
                <a:schemeClr val="accent1"/>
              </a:buClr>
              <a:buFont typeface="Arial" panose="020B0604020202020204" pitchFamily="34" charset="0"/>
              <a:buChar char="•"/>
            </a:pPr>
            <a:endParaRPr lang="fr-FR" dirty="0"/>
          </a:p>
          <a:p>
            <a:endParaRPr lang="fr-FR" dirty="0"/>
          </a:p>
        </p:txBody>
      </p:sp>
      <p:sp>
        <p:nvSpPr>
          <p:cNvPr id="7" name="ZoneTexte 6">
            <a:extLst>
              <a:ext uri="{FF2B5EF4-FFF2-40B4-BE49-F238E27FC236}">
                <a16:creationId xmlns:a16="http://schemas.microsoft.com/office/drawing/2014/main" id="{E7727E18-CED0-4B63-879B-4F5F6BA44DD3}"/>
              </a:ext>
            </a:extLst>
          </p:cNvPr>
          <p:cNvSpPr txBox="1"/>
          <p:nvPr/>
        </p:nvSpPr>
        <p:spPr>
          <a:xfrm>
            <a:off x="6477000" y="2215408"/>
            <a:ext cx="4617720" cy="523220"/>
          </a:xfrm>
          <a:prstGeom prst="rect">
            <a:avLst/>
          </a:prstGeom>
          <a:noFill/>
        </p:spPr>
        <p:txBody>
          <a:bodyPr wrap="square" rtlCol="0">
            <a:spAutoFit/>
          </a:bodyPr>
          <a:lstStyle/>
          <a:p>
            <a:r>
              <a:rPr lang="fr-FR" sz="2800" b="1" u="sng" dirty="0"/>
              <a:t>Application Orange </a:t>
            </a:r>
            <a:r>
              <a:rPr lang="fr-FR" sz="2800" dirty="0"/>
              <a:t>: 26E</a:t>
            </a:r>
          </a:p>
        </p:txBody>
      </p:sp>
      <p:sp>
        <p:nvSpPr>
          <p:cNvPr id="8" name="Étoile : 5 branches 7">
            <a:extLst>
              <a:ext uri="{FF2B5EF4-FFF2-40B4-BE49-F238E27FC236}">
                <a16:creationId xmlns:a16="http://schemas.microsoft.com/office/drawing/2014/main" id="{8D1C3A7A-DA6E-4394-924A-DD5030DF8D13}"/>
              </a:ext>
            </a:extLst>
          </p:cNvPr>
          <p:cNvSpPr/>
          <p:nvPr/>
        </p:nvSpPr>
        <p:spPr>
          <a:xfrm>
            <a:off x="576072" y="1845734"/>
            <a:ext cx="384048" cy="348826"/>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89749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B5488C-190D-46F7-8486-15055ABAE937}"/>
              </a:ext>
            </a:extLst>
          </p:cNvPr>
          <p:cNvSpPr>
            <a:spLocks noGrp="1"/>
          </p:cNvSpPr>
          <p:nvPr>
            <p:ph type="title"/>
          </p:nvPr>
        </p:nvSpPr>
        <p:spPr/>
        <p:txBody>
          <a:bodyPr/>
          <a:lstStyle/>
          <a:p>
            <a:r>
              <a:rPr lang="fr-FR" b="1" dirty="0">
                <a:solidFill>
                  <a:schemeClr val="accent1">
                    <a:lumMod val="75000"/>
                  </a:schemeClr>
                </a:solidFill>
              </a:rPr>
              <a:t>Missions réalisées en organisation</a:t>
            </a:r>
          </a:p>
        </p:txBody>
      </p:sp>
      <p:sp>
        <p:nvSpPr>
          <p:cNvPr id="3" name="Espace réservé du contenu 2">
            <a:extLst>
              <a:ext uri="{FF2B5EF4-FFF2-40B4-BE49-F238E27FC236}">
                <a16:creationId xmlns:a16="http://schemas.microsoft.com/office/drawing/2014/main" id="{3AB5E9D0-8D0C-4ABA-9307-9CC609AF6BC3}"/>
              </a:ext>
            </a:extLst>
          </p:cNvPr>
          <p:cNvSpPr>
            <a:spLocks noGrp="1"/>
          </p:cNvSpPr>
          <p:nvPr>
            <p:ph idx="1"/>
          </p:nvPr>
        </p:nvSpPr>
        <p:spPr>
          <a:xfrm>
            <a:off x="1097280" y="1845734"/>
            <a:ext cx="8613648" cy="412834"/>
          </a:xfrm>
        </p:spPr>
        <p:txBody>
          <a:bodyPr>
            <a:normAutofit fontScale="92500"/>
          </a:bodyPr>
          <a:lstStyle/>
          <a:p>
            <a:pPr marL="0" indent="0">
              <a:buNone/>
            </a:pPr>
            <a:r>
              <a:rPr lang="fr-FR" b="1" u="sng" dirty="0"/>
              <a:t>Mission 3</a:t>
            </a:r>
            <a:r>
              <a:rPr lang="fr-FR" dirty="0"/>
              <a:t> : </a:t>
            </a:r>
            <a:r>
              <a:rPr lang="fr-FR" b="1" u="sng" dirty="0"/>
              <a:t>Gestion des </a:t>
            </a:r>
            <a:r>
              <a:rPr lang="fr-FR" b="1" u="sng" dirty="0">
                <a:solidFill>
                  <a:schemeClr val="tx1"/>
                </a:solidFill>
              </a:rPr>
              <a:t>DMI</a:t>
            </a:r>
            <a:r>
              <a:rPr lang="fr-FR" b="1" dirty="0">
                <a:solidFill>
                  <a:srgbClr val="00B0F0"/>
                </a:solidFill>
              </a:rPr>
              <a:t> </a:t>
            </a:r>
            <a:r>
              <a:rPr lang="fr-FR" dirty="0">
                <a:solidFill>
                  <a:schemeClr val="tx1"/>
                </a:solidFill>
              </a:rPr>
              <a:t>(Demandes Interventions) </a:t>
            </a:r>
            <a:r>
              <a:rPr lang="fr-FR" dirty="0"/>
              <a:t>et </a:t>
            </a:r>
            <a:r>
              <a:rPr lang="fr-FR" b="1" u="sng" dirty="0">
                <a:solidFill>
                  <a:schemeClr val="tx1"/>
                </a:solidFill>
              </a:rPr>
              <a:t>Gestion des INC </a:t>
            </a:r>
            <a:r>
              <a:rPr lang="fr-FR" dirty="0">
                <a:solidFill>
                  <a:schemeClr val="tx1"/>
                </a:solidFill>
              </a:rPr>
              <a:t>(Incidents)</a:t>
            </a:r>
          </a:p>
          <a:p>
            <a:pPr marL="0" indent="0">
              <a:buNone/>
            </a:pPr>
            <a:endParaRPr lang="fr-FR" dirty="0"/>
          </a:p>
        </p:txBody>
      </p:sp>
      <p:sp>
        <p:nvSpPr>
          <p:cNvPr id="4" name="Espace réservé du numéro de diapositive 3">
            <a:extLst>
              <a:ext uri="{FF2B5EF4-FFF2-40B4-BE49-F238E27FC236}">
                <a16:creationId xmlns:a16="http://schemas.microsoft.com/office/drawing/2014/main" id="{3C712676-55E7-401C-A5FF-CC9576226B66}"/>
              </a:ext>
            </a:extLst>
          </p:cNvPr>
          <p:cNvSpPr>
            <a:spLocks noGrp="1"/>
          </p:cNvSpPr>
          <p:nvPr>
            <p:ph type="sldNum" sz="quarter" idx="12"/>
          </p:nvPr>
        </p:nvSpPr>
        <p:spPr/>
        <p:txBody>
          <a:bodyPr/>
          <a:lstStyle/>
          <a:p>
            <a:fld id="{5367995D-5CF2-4C08-BF29-5501E9963EA9}" type="slidenum">
              <a:rPr lang="fr-FR" smtClean="0"/>
              <a:t>8</a:t>
            </a:fld>
            <a:endParaRPr lang="fr-FR" dirty="0"/>
          </a:p>
        </p:txBody>
      </p:sp>
      <p:sp>
        <p:nvSpPr>
          <p:cNvPr id="5" name="Étoile : 5 branches 4">
            <a:extLst>
              <a:ext uri="{FF2B5EF4-FFF2-40B4-BE49-F238E27FC236}">
                <a16:creationId xmlns:a16="http://schemas.microsoft.com/office/drawing/2014/main" id="{2D2CF3C9-494D-47C5-8D2A-DA98DBB7EAB8}"/>
              </a:ext>
            </a:extLst>
          </p:cNvPr>
          <p:cNvSpPr/>
          <p:nvPr/>
        </p:nvSpPr>
        <p:spPr>
          <a:xfrm>
            <a:off x="576072" y="1845734"/>
            <a:ext cx="384048" cy="348826"/>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02AC302E-92DF-4539-8C65-C10BDEAD8D9B}"/>
              </a:ext>
            </a:extLst>
          </p:cNvPr>
          <p:cNvPicPr>
            <a:picLocks noChangeAspect="1"/>
          </p:cNvPicPr>
          <p:nvPr/>
        </p:nvPicPr>
        <p:blipFill>
          <a:blip r:embed="rId2"/>
          <a:stretch>
            <a:fillRect/>
          </a:stretch>
        </p:blipFill>
        <p:spPr>
          <a:xfrm>
            <a:off x="3707108" y="2513246"/>
            <a:ext cx="8006356" cy="3604090"/>
          </a:xfrm>
          <a:prstGeom prst="rect">
            <a:avLst/>
          </a:prstGeom>
        </p:spPr>
      </p:pic>
      <p:sp>
        <p:nvSpPr>
          <p:cNvPr id="7" name="ZoneTexte 6">
            <a:extLst>
              <a:ext uri="{FF2B5EF4-FFF2-40B4-BE49-F238E27FC236}">
                <a16:creationId xmlns:a16="http://schemas.microsoft.com/office/drawing/2014/main" id="{769760FB-4DBF-4723-BD6F-4811E78FF407}"/>
              </a:ext>
            </a:extLst>
          </p:cNvPr>
          <p:cNvSpPr txBox="1"/>
          <p:nvPr/>
        </p:nvSpPr>
        <p:spPr>
          <a:xfrm>
            <a:off x="-256032" y="2606040"/>
            <a:ext cx="5830824" cy="2585323"/>
          </a:xfrm>
          <a:prstGeom prst="rect">
            <a:avLst/>
          </a:prstGeom>
          <a:noFill/>
        </p:spPr>
        <p:txBody>
          <a:bodyPr wrap="square" rtlCol="0">
            <a:spAutoFit/>
          </a:bodyPr>
          <a:lstStyle/>
          <a:p>
            <a:pPr marL="914400" lvl="1" indent="-457200">
              <a:buFont typeface="Arial" panose="020B0604020202020204" pitchFamily="34" charset="0"/>
              <a:buChar char="•"/>
            </a:pPr>
            <a:r>
              <a:rPr lang="fr-FR" dirty="0"/>
              <a:t>Maintenir les postes en état</a:t>
            </a:r>
          </a:p>
          <a:p>
            <a:pPr marL="914400" lvl="1" indent="-457200">
              <a:buFont typeface="Arial" panose="020B0604020202020204" pitchFamily="34" charset="0"/>
              <a:buChar char="•"/>
            </a:pPr>
            <a:r>
              <a:rPr lang="fr-FR" dirty="0"/>
              <a:t>Soutien à l’utilisateur</a:t>
            </a:r>
          </a:p>
          <a:p>
            <a:pPr marL="914400" lvl="1" indent="-457200">
              <a:buFont typeface="Arial" panose="020B0604020202020204" pitchFamily="34" charset="0"/>
              <a:buChar char="•"/>
            </a:pPr>
            <a:r>
              <a:rPr lang="fr-FR" dirty="0"/>
              <a:t>Résolution de problèmes </a:t>
            </a:r>
          </a:p>
          <a:p>
            <a:pPr marL="914400" lvl="1" indent="-457200">
              <a:buFont typeface="Arial" panose="020B0604020202020204" pitchFamily="34" charset="0"/>
              <a:buChar char="•"/>
            </a:pPr>
            <a:r>
              <a:rPr lang="fr-FR" dirty="0"/>
              <a:t>Remise de matériels</a:t>
            </a:r>
          </a:p>
          <a:p>
            <a:pPr marL="914400" lvl="1" indent="-457200">
              <a:buFont typeface="Arial" panose="020B0604020202020204" pitchFamily="34" charset="0"/>
              <a:buChar char="•"/>
            </a:pPr>
            <a:r>
              <a:rPr lang="fr-FR" dirty="0"/>
              <a:t>Nouvel arrivant </a:t>
            </a:r>
          </a:p>
          <a:p>
            <a:pPr marL="914400" lvl="1" indent="-457200">
              <a:buFont typeface="Arial" panose="020B0604020202020204" pitchFamily="34" charset="0"/>
              <a:buChar char="•"/>
            </a:pPr>
            <a:r>
              <a:rPr lang="fr-FR" dirty="0"/>
              <a:t>Remplacement de machine</a:t>
            </a:r>
          </a:p>
          <a:p>
            <a:pPr marL="914400" lvl="1" indent="-457200">
              <a:buFont typeface="Arial" panose="020B0604020202020204" pitchFamily="34" charset="0"/>
              <a:buChar char="•"/>
            </a:pPr>
            <a:r>
              <a:rPr lang="fr-FR" dirty="0"/>
              <a:t>Restitution</a:t>
            </a:r>
          </a:p>
          <a:p>
            <a:pPr lvl="1"/>
            <a:endParaRPr lang="fr-FR" dirty="0"/>
          </a:p>
          <a:p>
            <a:endParaRPr lang="fr-FR" dirty="0"/>
          </a:p>
        </p:txBody>
      </p:sp>
    </p:spTree>
    <p:extLst>
      <p:ext uri="{BB962C8B-B14F-4D97-AF65-F5344CB8AC3E}">
        <p14:creationId xmlns:p14="http://schemas.microsoft.com/office/powerpoint/2010/main" val="48811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F2F42E4-2F4E-4519-B49C-E33E2C9EEA65}"/>
              </a:ext>
            </a:extLst>
          </p:cNvPr>
          <p:cNvSpPr>
            <a:spLocks noGrp="1"/>
          </p:cNvSpPr>
          <p:nvPr>
            <p:ph type="sldNum" sz="quarter" idx="12"/>
          </p:nvPr>
        </p:nvSpPr>
        <p:spPr/>
        <p:txBody>
          <a:bodyPr/>
          <a:lstStyle/>
          <a:p>
            <a:fld id="{5367995D-5CF2-4C08-BF29-5501E9963EA9}" type="slidenum">
              <a:rPr lang="fr-FR" smtClean="0"/>
              <a:t>9</a:t>
            </a:fld>
            <a:endParaRPr lang="fr-FR" dirty="0"/>
          </a:p>
        </p:txBody>
      </p:sp>
      <p:pic>
        <p:nvPicPr>
          <p:cNvPr id="7" name="Image 6">
            <a:extLst>
              <a:ext uri="{FF2B5EF4-FFF2-40B4-BE49-F238E27FC236}">
                <a16:creationId xmlns:a16="http://schemas.microsoft.com/office/drawing/2014/main" id="{2FF43884-FCB5-4E46-9A33-D893DFC080A4}"/>
              </a:ext>
            </a:extLst>
          </p:cNvPr>
          <p:cNvPicPr>
            <a:picLocks noChangeAspect="1"/>
          </p:cNvPicPr>
          <p:nvPr/>
        </p:nvPicPr>
        <p:blipFill>
          <a:blip r:embed="rId2"/>
          <a:stretch>
            <a:fillRect/>
          </a:stretch>
        </p:blipFill>
        <p:spPr>
          <a:xfrm>
            <a:off x="379638" y="283464"/>
            <a:ext cx="11432724" cy="5864385"/>
          </a:xfrm>
          <a:prstGeom prst="rect">
            <a:avLst/>
          </a:prstGeom>
        </p:spPr>
      </p:pic>
    </p:spTree>
    <p:extLst>
      <p:ext uri="{BB962C8B-B14F-4D97-AF65-F5344CB8AC3E}">
        <p14:creationId xmlns:p14="http://schemas.microsoft.com/office/powerpoint/2010/main" val="2292013441"/>
      </p:ext>
    </p:extLst>
  </p:cSld>
  <p:clrMapOvr>
    <a:masterClrMapping/>
  </p:clrMapOvr>
</p:sld>
</file>

<file path=ppt/theme/theme1.xml><?xml version="1.0" encoding="utf-8"?>
<a:theme xmlns:a="http://schemas.openxmlformats.org/drawingml/2006/main" name="Rétrospective">
  <a:themeElements>
    <a:clrScheme name="Rétrospectiv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6c818a6-e1a0-4a6e-a969-20d857c5dc62}" enabled="1" method="Standard" siteId="{90c7a20a-f34b-40bf-bc48-b9253b6f5d20}" contentBits="2" removed="0"/>
</clbl:labelList>
</file>

<file path=docProps/app.xml><?xml version="1.0" encoding="utf-8"?>
<Properties xmlns="http://schemas.openxmlformats.org/officeDocument/2006/extended-properties" xmlns:vt="http://schemas.openxmlformats.org/officeDocument/2006/docPropsVTypes">
  <Template>Retrospect</Template>
  <TotalTime>2287</TotalTime>
  <Words>841</Words>
  <Application>Microsoft Office PowerPoint</Application>
  <PresentationFormat>Grand écran</PresentationFormat>
  <Paragraphs>182</Paragraphs>
  <Slides>15</Slides>
  <Notes>2</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15</vt:i4>
      </vt:variant>
    </vt:vector>
  </HeadingPairs>
  <TitlesOfParts>
    <vt:vector size="24" baseType="lpstr">
      <vt:lpstr>Arial</vt:lpstr>
      <vt:lpstr>Arvo</vt:lpstr>
      <vt:lpstr>Calibri</vt:lpstr>
      <vt:lpstr>Calibri Light</vt:lpstr>
      <vt:lpstr>Comic Sans MS</vt:lpstr>
      <vt:lpstr>Helvetica 75 Bold</vt:lpstr>
      <vt:lpstr>Montserrat</vt:lpstr>
      <vt:lpstr>Wingdings</vt:lpstr>
      <vt:lpstr>Rétrospective</vt:lpstr>
      <vt:lpstr>Présentation orale : EPREUVE E4</vt:lpstr>
      <vt:lpstr>Plan</vt:lpstr>
      <vt:lpstr>Parcours</vt:lpstr>
      <vt:lpstr>Organisation : Orange</vt:lpstr>
      <vt:lpstr>Organigramme du service</vt:lpstr>
      <vt:lpstr>Missions réalisées en organisation</vt:lpstr>
      <vt:lpstr>Missions réalisées en organisation</vt:lpstr>
      <vt:lpstr>Missions réalisées en organisation</vt:lpstr>
      <vt:lpstr>Présentation PowerPoint</vt:lpstr>
      <vt:lpstr>Missions réalisées en organisation</vt:lpstr>
      <vt:lpstr>Présentation PowerPoint</vt:lpstr>
      <vt:lpstr>Projets Personnalisés encadrés (PPE)</vt:lpstr>
      <vt:lpstr>Veille technologique : Réalité Virtuelle</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E6 Parcoure de professionnalisation</dc:title>
  <dc:creator>julien juju</dc:creator>
  <cp:lastModifiedBy>SUAREZ Jean Remi DTSI/DISU</cp:lastModifiedBy>
  <cp:revision>109</cp:revision>
  <dcterms:created xsi:type="dcterms:W3CDTF">2020-12-06T15:29:20Z</dcterms:created>
  <dcterms:modified xsi:type="dcterms:W3CDTF">2023-06-02T08:08:09Z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6c818a6-e1a0-4a6e-a969-20d857c5dc62_Enabled">
    <vt:lpwstr>true</vt:lpwstr>
  </property>
  <property fmtid="{D5CDD505-2E9C-101B-9397-08002B2CF9AE}" pid="3" name="MSIP_Label_e6c818a6-e1a0-4a6e-a969-20d857c5dc62_SetDate">
    <vt:lpwstr>2023-03-24T11:42:28Z</vt:lpwstr>
  </property>
  <property fmtid="{D5CDD505-2E9C-101B-9397-08002B2CF9AE}" pid="4" name="MSIP_Label_e6c818a6-e1a0-4a6e-a969-20d857c5dc62_Method">
    <vt:lpwstr>Standard</vt:lpwstr>
  </property>
  <property fmtid="{D5CDD505-2E9C-101B-9397-08002B2CF9AE}" pid="5" name="MSIP_Label_e6c818a6-e1a0-4a6e-a969-20d857c5dc62_Name">
    <vt:lpwstr>Orange_restricted_internal.2</vt:lpwstr>
  </property>
  <property fmtid="{D5CDD505-2E9C-101B-9397-08002B2CF9AE}" pid="6" name="MSIP_Label_e6c818a6-e1a0-4a6e-a969-20d857c5dc62_SiteId">
    <vt:lpwstr>90c7a20a-f34b-40bf-bc48-b9253b6f5d20</vt:lpwstr>
  </property>
  <property fmtid="{D5CDD505-2E9C-101B-9397-08002B2CF9AE}" pid="7" name="MSIP_Label_e6c818a6-e1a0-4a6e-a969-20d857c5dc62_ActionId">
    <vt:lpwstr>95d74c28-a089-4e42-a59d-51a305214319</vt:lpwstr>
  </property>
  <property fmtid="{D5CDD505-2E9C-101B-9397-08002B2CF9AE}" pid="8" name="MSIP_Label_e6c818a6-e1a0-4a6e-a969-20d857c5dc62_ContentBits">
    <vt:lpwstr>2</vt:lpwstr>
  </property>
</Properties>
</file>